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5"/>
  </p:sldMasterIdLst>
  <p:notesMasterIdLst>
    <p:notesMasterId r:id="rId65"/>
  </p:notesMasterIdLst>
  <p:handoutMasterIdLst>
    <p:handoutMasterId r:id="rId66"/>
  </p:handoutMasterIdLst>
  <p:sldIdLst>
    <p:sldId id="259" r:id="rId6"/>
    <p:sldId id="388" r:id="rId7"/>
    <p:sldId id="256" r:id="rId8"/>
    <p:sldId id="262" r:id="rId9"/>
    <p:sldId id="406" r:id="rId10"/>
    <p:sldId id="408" r:id="rId11"/>
    <p:sldId id="439" r:id="rId12"/>
    <p:sldId id="431" r:id="rId13"/>
    <p:sldId id="427" r:id="rId14"/>
    <p:sldId id="440" r:id="rId15"/>
    <p:sldId id="409" r:id="rId16"/>
    <p:sldId id="410" r:id="rId17"/>
    <p:sldId id="441" r:id="rId18"/>
    <p:sldId id="411" r:id="rId19"/>
    <p:sldId id="260" r:id="rId20"/>
    <p:sldId id="407" r:id="rId21"/>
    <p:sldId id="442" r:id="rId22"/>
    <p:sldId id="412" r:id="rId23"/>
    <p:sldId id="396" r:id="rId24"/>
    <p:sldId id="405" r:id="rId25"/>
    <p:sldId id="398" r:id="rId26"/>
    <p:sldId id="399" r:id="rId27"/>
    <p:sldId id="400" r:id="rId28"/>
    <p:sldId id="401" r:id="rId29"/>
    <p:sldId id="404" r:id="rId30"/>
    <p:sldId id="413" r:id="rId31"/>
    <p:sldId id="414" r:id="rId32"/>
    <p:sldId id="415" r:id="rId33"/>
    <p:sldId id="436" r:id="rId34"/>
    <p:sldId id="437" r:id="rId35"/>
    <p:sldId id="438" r:id="rId36"/>
    <p:sldId id="418" r:id="rId37"/>
    <p:sldId id="435" r:id="rId38"/>
    <p:sldId id="366" r:id="rId39"/>
    <p:sldId id="419" r:id="rId40"/>
    <p:sldId id="429" r:id="rId41"/>
    <p:sldId id="430" r:id="rId42"/>
    <p:sldId id="447" r:id="rId43"/>
    <p:sldId id="452" r:id="rId44"/>
    <p:sldId id="448" r:id="rId45"/>
    <p:sldId id="449" r:id="rId46"/>
    <p:sldId id="453" r:id="rId47"/>
    <p:sldId id="450" r:id="rId48"/>
    <p:sldId id="464" r:id="rId49"/>
    <p:sldId id="433" r:id="rId50"/>
    <p:sldId id="446" r:id="rId51"/>
    <p:sldId id="443" r:id="rId52"/>
    <p:sldId id="444" r:id="rId53"/>
    <p:sldId id="454" r:id="rId54"/>
    <p:sldId id="460" r:id="rId55"/>
    <p:sldId id="459" r:id="rId56"/>
    <p:sldId id="455" r:id="rId57"/>
    <p:sldId id="456" r:id="rId58"/>
    <p:sldId id="457" r:id="rId59"/>
    <p:sldId id="458" r:id="rId60"/>
    <p:sldId id="462" r:id="rId61"/>
    <p:sldId id="445" r:id="rId62"/>
    <p:sldId id="434" r:id="rId63"/>
    <p:sldId id="261" r:id="rId6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786F"/>
    <a:srgbClr val="E2231A"/>
    <a:srgbClr val="349C83"/>
    <a:srgbClr val="339D9A"/>
    <a:srgbClr val="B3EA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13" autoAdjust="0"/>
    <p:restoredTop sz="76376" autoAdjust="0"/>
  </p:normalViewPr>
  <p:slideViewPr>
    <p:cSldViewPr snapToGrid="0" snapToObjects="1">
      <p:cViewPr varScale="1">
        <p:scale>
          <a:sx n="84" d="100"/>
          <a:sy n="84" d="100"/>
        </p:scale>
        <p:origin x="1410"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142" d="100"/>
          <a:sy n="142" d="100"/>
        </p:scale>
        <p:origin x="-416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AC7656-A9BB-4AF7-96BD-6DB0C4B76670}" type="doc">
      <dgm:prSet loTypeId="urn:microsoft.com/office/officeart/2005/8/layout/hList7" loCatId="list" qsTypeId="urn:microsoft.com/office/officeart/2005/8/quickstyle/simple1" qsCatId="simple" csTypeId="urn:microsoft.com/office/officeart/2005/8/colors/accent2_1" csCatId="accent2" phldr="1"/>
      <dgm:spPr/>
    </dgm:pt>
    <dgm:pt modelId="{A03FDCE2-5B47-4AE4-AA2D-E2A3E9D1F5DD}">
      <dgm:prSet phldrT="[Text]"/>
      <dgm:spPr/>
      <dgm:t>
        <a:bodyPr/>
        <a:lstStyle/>
        <a:p>
          <a:r>
            <a:rPr lang="en-US" dirty="0" smtClean="0"/>
            <a:t>DED</a:t>
          </a:r>
          <a:endParaRPr lang="en-US" dirty="0"/>
        </a:p>
      </dgm:t>
    </dgm:pt>
    <dgm:pt modelId="{AC1F9AEE-6084-4F53-8707-B0353A52508B}" type="parTrans" cxnId="{591697E7-29DC-4A9B-9DEF-FBCAAB64D3EA}">
      <dgm:prSet/>
      <dgm:spPr/>
      <dgm:t>
        <a:bodyPr/>
        <a:lstStyle/>
        <a:p>
          <a:endParaRPr lang="en-US"/>
        </a:p>
      </dgm:t>
    </dgm:pt>
    <dgm:pt modelId="{2C04A2B8-D431-4F95-B6CA-A292D78B75CE}" type="sibTrans" cxnId="{591697E7-29DC-4A9B-9DEF-FBCAAB64D3EA}">
      <dgm:prSet/>
      <dgm:spPr/>
      <dgm:t>
        <a:bodyPr/>
        <a:lstStyle/>
        <a:p>
          <a:endParaRPr lang="en-US"/>
        </a:p>
      </dgm:t>
    </dgm:pt>
    <dgm:pt modelId="{2819C154-A47C-4981-8EEC-6B4FEAA57DE1}">
      <dgm:prSet phldrT="[Text]"/>
      <dgm:spPr/>
      <dgm:t>
        <a:bodyPr/>
        <a:lstStyle/>
        <a:p>
          <a:r>
            <a:rPr lang="en-US" dirty="0" smtClean="0"/>
            <a:t>CRF</a:t>
          </a:r>
          <a:endParaRPr lang="en-US" dirty="0"/>
        </a:p>
      </dgm:t>
    </dgm:pt>
    <dgm:pt modelId="{15E5E0CD-8B61-4070-9492-B3471EF70688}" type="parTrans" cxnId="{69895875-EBA2-40E2-A143-099B27D05BFF}">
      <dgm:prSet/>
      <dgm:spPr/>
      <dgm:t>
        <a:bodyPr/>
        <a:lstStyle/>
        <a:p>
          <a:endParaRPr lang="en-US"/>
        </a:p>
      </dgm:t>
    </dgm:pt>
    <dgm:pt modelId="{B6B319C6-F646-465E-A493-74090D77DC29}" type="sibTrans" cxnId="{69895875-EBA2-40E2-A143-099B27D05BFF}">
      <dgm:prSet/>
      <dgm:spPr/>
      <dgm:t>
        <a:bodyPr/>
        <a:lstStyle/>
        <a:p>
          <a:endParaRPr lang="en-US"/>
        </a:p>
      </dgm:t>
    </dgm:pt>
    <dgm:pt modelId="{72B18FF9-87C1-4BEB-8B81-323660FBFE41}">
      <dgm:prSet phldrT="[Text]"/>
      <dgm:spPr/>
      <dgm:t>
        <a:bodyPr/>
        <a:lstStyle/>
        <a:p>
          <a:r>
            <a:rPr lang="en-US" dirty="0" smtClean="0"/>
            <a:t>Standard / SLD</a:t>
          </a:r>
          <a:endParaRPr lang="en-US" dirty="0"/>
        </a:p>
      </dgm:t>
    </dgm:pt>
    <dgm:pt modelId="{C57A30B4-CBCD-4A87-B97B-C0D1694904D6}" type="parTrans" cxnId="{435FF470-9CF6-41FB-A6EA-19D6C608F736}">
      <dgm:prSet/>
      <dgm:spPr/>
      <dgm:t>
        <a:bodyPr/>
        <a:lstStyle/>
        <a:p>
          <a:endParaRPr lang="en-US"/>
        </a:p>
      </dgm:t>
    </dgm:pt>
    <dgm:pt modelId="{A5A942ED-82F8-4CFA-9F99-BBB5B4C7EB63}" type="sibTrans" cxnId="{435FF470-9CF6-41FB-A6EA-19D6C608F736}">
      <dgm:prSet/>
      <dgm:spPr/>
      <dgm:t>
        <a:bodyPr/>
        <a:lstStyle/>
        <a:p>
          <a:endParaRPr lang="en-US"/>
        </a:p>
      </dgm:t>
    </dgm:pt>
    <dgm:pt modelId="{EB2C0BB3-B4E8-4B94-B1FD-A7A3DAE32036}" type="pres">
      <dgm:prSet presAssocID="{A1AC7656-A9BB-4AF7-96BD-6DB0C4B76670}" presName="Name0" presStyleCnt="0">
        <dgm:presLayoutVars>
          <dgm:dir/>
          <dgm:resizeHandles val="exact"/>
        </dgm:presLayoutVars>
      </dgm:prSet>
      <dgm:spPr/>
    </dgm:pt>
    <dgm:pt modelId="{D472D170-DE38-4615-9CCD-8AA6673017C5}" type="pres">
      <dgm:prSet presAssocID="{A1AC7656-A9BB-4AF7-96BD-6DB0C4B76670}" presName="fgShape" presStyleLbl="fgShp" presStyleIdx="0" presStyleCnt="1"/>
      <dgm:spPr/>
    </dgm:pt>
    <dgm:pt modelId="{BC862185-EACB-4C42-A842-832CF6EFEB93}" type="pres">
      <dgm:prSet presAssocID="{A1AC7656-A9BB-4AF7-96BD-6DB0C4B76670}" presName="linComp" presStyleCnt="0"/>
      <dgm:spPr/>
    </dgm:pt>
    <dgm:pt modelId="{3BA49A26-01DE-4742-947A-4F70F0AFDF95}" type="pres">
      <dgm:prSet presAssocID="{A03FDCE2-5B47-4AE4-AA2D-E2A3E9D1F5DD}" presName="compNode" presStyleCnt="0"/>
      <dgm:spPr/>
    </dgm:pt>
    <dgm:pt modelId="{D705A9F7-CEB0-4E24-AE31-D9DFB972CA63}" type="pres">
      <dgm:prSet presAssocID="{A03FDCE2-5B47-4AE4-AA2D-E2A3E9D1F5DD}" presName="bkgdShape" presStyleLbl="node1" presStyleIdx="0" presStyleCnt="3"/>
      <dgm:spPr/>
      <dgm:t>
        <a:bodyPr/>
        <a:lstStyle/>
        <a:p>
          <a:endParaRPr lang="en-US"/>
        </a:p>
      </dgm:t>
    </dgm:pt>
    <dgm:pt modelId="{934FBA79-4FBF-4096-9E58-578B90FAFD45}" type="pres">
      <dgm:prSet presAssocID="{A03FDCE2-5B47-4AE4-AA2D-E2A3E9D1F5DD}" presName="nodeTx" presStyleLbl="node1" presStyleIdx="0" presStyleCnt="3">
        <dgm:presLayoutVars>
          <dgm:bulletEnabled val="1"/>
        </dgm:presLayoutVars>
      </dgm:prSet>
      <dgm:spPr/>
      <dgm:t>
        <a:bodyPr/>
        <a:lstStyle/>
        <a:p>
          <a:endParaRPr lang="en-US"/>
        </a:p>
      </dgm:t>
    </dgm:pt>
    <dgm:pt modelId="{2BD142B6-F9CA-413D-8046-F14EEF816524}" type="pres">
      <dgm:prSet presAssocID="{A03FDCE2-5B47-4AE4-AA2D-E2A3E9D1F5DD}" presName="invisiNode" presStyleLbl="node1" presStyleIdx="0" presStyleCnt="3"/>
      <dgm:spPr/>
    </dgm:pt>
    <dgm:pt modelId="{EC77BBEC-2918-4648-B152-F5568E6EBD73}" type="pres">
      <dgm:prSet presAssocID="{A03FDCE2-5B47-4AE4-AA2D-E2A3E9D1F5DD}"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6000" r="-6000"/>
          </a:stretch>
        </a:blipFill>
      </dgm:spPr>
    </dgm:pt>
    <dgm:pt modelId="{CEE24921-C20F-4DB5-A00D-7A9B13DB24A1}" type="pres">
      <dgm:prSet presAssocID="{2C04A2B8-D431-4F95-B6CA-A292D78B75CE}" presName="sibTrans" presStyleLbl="sibTrans2D1" presStyleIdx="0" presStyleCnt="0"/>
      <dgm:spPr/>
      <dgm:t>
        <a:bodyPr/>
        <a:lstStyle/>
        <a:p>
          <a:endParaRPr lang="en-US"/>
        </a:p>
      </dgm:t>
    </dgm:pt>
    <dgm:pt modelId="{ED5323BA-CE3E-484B-A642-DEA01DB95752}" type="pres">
      <dgm:prSet presAssocID="{2819C154-A47C-4981-8EEC-6B4FEAA57DE1}" presName="compNode" presStyleCnt="0"/>
      <dgm:spPr/>
    </dgm:pt>
    <dgm:pt modelId="{882E4706-9D73-4A33-B4B0-EEDF33452FC3}" type="pres">
      <dgm:prSet presAssocID="{2819C154-A47C-4981-8EEC-6B4FEAA57DE1}" presName="bkgdShape" presStyleLbl="node1" presStyleIdx="1" presStyleCnt="3"/>
      <dgm:spPr/>
      <dgm:t>
        <a:bodyPr/>
        <a:lstStyle/>
        <a:p>
          <a:endParaRPr lang="en-US"/>
        </a:p>
      </dgm:t>
    </dgm:pt>
    <dgm:pt modelId="{9B014D05-D09D-4794-A591-37680A0ECA98}" type="pres">
      <dgm:prSet presAssocID="{2819C154-A47C-4981-8EEC-6B4FEAA57DE1}" presName="nodeTx" presStyleLbl="node1" presStyleIdx="1" presStyleCnt="3">
        <dgm:presLayoutVars>
          <dgm:bulletEnabled val="1"/>
        </dgm:presLayoutVars>
      </dgm:prSet>
      <dgm:spPr/>
      <dgm:t>
        <a:bodyPr/>
        <a:lstStyle/>
        <a:p>
          <a:endParaRPr lang="en-US"/>
        </a:p>
      </dgm:t>
    </dgm:pt>
    <dgm:pt modelId="{9247AD15-1E5E-4D8D-86FC-72650E3126EE}" type="pres">
      <dgm:prSet presAssocID="{2819C154-A47C-4981-8EEC-6B4FEAA57DE1}" presName="invisiNode" presStyleLbl="node1" presStyleIdx="1" presStyleCnt="3"/>
      <dgm:spPr/>
    </dgm:pt>
    <dgm:pt modelId="{9D4DEAFF-5696-4653-A4E4-8EE884BFA8AA}" type="pres">
      <dgm:prSet presAssocID="{2819C154-A47C-4981-8EEC-6B4FEAA57DE1}"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31000" r="-31000"/>
          </a:stretch>
        </a:blipFill>
      </dgm:spPr>
    </dgm:pt>
    <dgm:pt modelId="{A446C638-8902-476F-8B5D-E3A6D07371BD}" type="pres">
      <dgm:prSet presAssocID="{B6B319C6-F646-465E-A493-74090D77DC29}" presName="sibTrans" presStyleLbl="sibTrans2D1" presStyleIdx="0" presStyleCnt="0"/>
      <dgm:spPr/>
      <dgm:t>
        <a:bodyPr/>
        <a:lstStyle/>
        <a:p>
          <a:endParaRPr lang="en-US"/>
        </a:p>
      </dgm:t>
    </dgm:pt>
    <dgm:pt modelId="{DECE5934-9D79-4F4D-810E-57143DD5CE69}" type="pres">
      <dgm:prSet presAssocID="{72B18FF9-87C1-4BEB-8B81-323660FBFE41}" presName="compNode" presStyleCnt="0"/>
      <dgm:spPr/>
    </dgm:pt>
    <dgm:pt modelId="{392B1D4A-9160-46CF-B5C8-EC7E6076283D}" type="pres">
      <dgm:prSet presAssocID="{72B18FF9-87C1-4BEB-8B81-323660FBFE41}" presName="bkgdShape" presStyleLbl="node1" presStyleIdx="2" presStyleCnt="3"/>
      <dgm:spPr/>
      <dgm:t>
        <a:bodyPr/>
        <a:lstStyle/>
        <a:p>
          <a:endParaRPr lang="en-US"/>
        </a:p>
      </dgm:t>
    </dgm:pt>
    <dgm:pt modelId="{DCED5B2E-F888-4017-8FC1-8BD63778C248}" type="pres">
      <dgm:prSet presAssocID="{72B18FF9-87C1-4BEB-8B81-323660FBFE41}" presName="nodeTx" presStyleLbl="node1" presStyleIdx="2" presStyleCnt="3">
        <dgm:presLayoutVars>
          <dgm:bulletEnabled val="1"/>
        </dgm:presLayoutVars>
      </dgm:prSet>
      <dgm:spPr/>
      <dgm:t>
        <a:bodyPr/>
        <a:lstStyle/>
        <a:p>
          <a:endParaRPr lang="en-US"/>
        </a:p>
      </dgm:t>
    </dgm:pt>
    <dgm:pt modelId="{5DD17D5A-43C1-4FA2-A3A0-118DEEE438E0}" type="pres">
      <dgm:prSet presAssocID="{72B18FF9-87C1-4BEB-8B81-323660FBFE41}" presName="invisiNode" presStyleLbl="node1" presStyleIdx="2" presStyleCnt="3"/>
      <dgm:spPr/>
    </dgm:pt>
    <dgm:pt modelId="{201EF140-2F12-49A2-B7AE-24FF3688B35E}" type="pres">
      <dgm:prSet presAssocID="{72B18FF9-87C1-4BEB-8B81-323660FBFE41}" presName="imagNod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5000" r="-15000"/>
          </a:stretch>
        </a:blipFill>
      </dgm:spPr>
    </dgm:pt>
  </dgm:ptLst>
  <dgm:cxnLst>
    <dgm:cxn modelId="{2AE9AFE4-BDEA-4BD9-8276-AB300D5A6274}" type="presOf" srcId="{2819C154-A47C-4981-8EEC-6B4FEAA57DE1}" destId="{9B014D05-D09D-4794-A591-37680A0ECA98}" srcOrd="1" destOrd="0" presId="urn:microsoft.com/office/officeart/2005/8/layout/hList7"/>
    <dgm:cxn modelId="{DB9D5817-09E5-4B80-9D3A-EC5C312C55DF}" type="presOf" srcId="{72B18FF9-87C1-4BEB-8B81-323660FBFE41}" destId="{392B1D4A-9160-46CF-B5C8-EC7E6076283D}" srcOrd="0" destOrd="0" presId="urn:microsoft.com/office/officeart/2005/8/layout/hList7"/>
    <dgm:cxn modelId="{E00C6C7D-F815-4D91-9FFE-144290388ADE}" type="presOf" srcId="{A03FDCE2-5B47-4AE4-AA2D-E2A3E9D1F5DD}" destId="{D705A9F7-CEB0-4E24-AE31-D9DFB972CA63}" srcOrd="0" destOrd="0" presId="urn:microsoft.com/office/officeart/2005/8/layout/hList7"/>
    <dgm:cxn modelId="{2FAE71E2-727F-4B51-AA4B-CA70FA88A437}" type="presOf" srcId="{B6B319C6-F646-465E-A493-74090D77DC29}" destId="{A446C638-8902-476F-8B5D-E3A6D07371BD}" srcOrd="0" destOrd="0" presId="urn:microsoft.com/office/officeart/2005/8/layout/hList7"/>
    <dgm:cxn modelId="{B840DB00-9779-4308-BF2E-91669AC21E3E}" type="presOf" srcId="{2C04A2B8-D431-4F95-B6CA-A292D78B75CE}" destId="{CEE24921-C20F-4DB5-A00D-7A9B13DB24A1}" srcOrd="0" destOrd="0" presId="urn:microsoft.com/office/officeart/2005/8/layout/hList7"/>
    <dgm:cxn modelId="{661419A4-7AAD-4882-B882-4230965362A6}" type="presOf" srcId="{A1AC7656-A9BB-4AF7-96BD-6DB0C4B76670}" destId="{EB2C0BB3-B4E8-4B94-B1FD-A7A3DAE32036}" srcOrd="0" destOrd="0" presId="urn:microsoft.com/office/officeart/2005/8/layout/hList7"/>
    <dgm:cxn modelId="{D2AEFEE2-23D0-4745-9CF5-B4686AB7DDD4}" type="presOf" srcId="{2819C154-A47C-4981-8EEC-6B4FEAA57DE1}" destId="{882E4706-9D73-4A33-B4B0-EEDF33452FC3}" srcOrd="0" destOrd="0" presId="urn:microsoft.com/office/officeart/2005/8/layout/hList7"/>
    <dgm:cxn modelId="{435FF470-9CF6-41FB-A6EA-19D6C608F736}" srcId="{A1AC7656-A9BB-4AF7-96BD-6DB0C4B76670}" destId="{72B18FF9-87C1-4BEB-8B81-323660FBFE41}" srcOrd="2" destOrd="0" parTransId="{C57A30B4-CBCD-4A87-B97B-C0D1694904D6}" sibTransId="{A5A942ED-82F8-4CFA-9F99-BBB5B4C7EB63}"/>
    <dgm:cxn modelId="{6571FA45-B1DD-4643-9506-3BF4044ABA50}" type="presOf" srcId="{72B18FF9-87C1-4BEB-8B81-323660FBFE41}" destId="{DCED5B2E-F888-4017-8FC1-8BD63778C248}" srcOrd="1" destOrd="0" presId="urn:microsoft.com/office/officeart/2005/8/layout/hList7"/>
    <dgm:cxn modelId="{591697E7-29DC-4A9B-9DEF-FBCAAB64D3EA}" srcId="{A1AC7656-A9BB-4AF7-96BD-6DB0C4B76670}" destId="{A03FDCE2-5B47-4AE4-AA2D-E2A3E9D1F5DD}" srcOrd="0" destOrd="0" parTransId="{AC1F9AEE-6084-4F53-8707-B0353A52508B}" sibTransId="{2C04A2B8-D431-4F95-B6CA-A292D78B75CE}"/>
    <dgm:cxn modelId="{969B01E7-2400-44F3-B8BC-BB23A76CC368}" type="presOf" srcId="{A03FDCE2-5B47-4AE4-AA2D-E2A3E9D1F5DD}" destId="{934FBA79-4FBF-4096-9E58-578B90FAFD45}" srcOrd="1" destOrd="0" presId="urn:microsoft.com/office/officeart/2005/8/layout/hList7"/>
    <dgm:cxn modelId="{69895875-EBA2-40E2-A143-099B27D05BFF}" srcId="{A1AC7656-A9BB-4AF7-96BD-6DB0C4B76670}" destId="{2819C154-A47C-4981-8EEC-6B4FEAA57DE1}" srcOrd="1" destOrd="0" parTransId="{15E5E0CD-8B61-4070-9492-B3471EF70688}" sibTransId="{B6B319C6-F646-465E-A493-74090D77DC29}"/>
    <dgm:cxn modelId="{09DC010B-7D44-4678-A245-B9DD6A4DFF57}" type="presParOf" srcId="{EB2C0BB3-B4E8-4B94-B1FD-A7A3DAE32036}" destId="{D472D170-DE38-4615-9CCD-8AA6673017C5}" srcOrd="0" destOrd="0" presId="urn:microsoft.com/office/officeart/2005/8/layout/hList7"/>
    <dgm:cxn modelId="{62683E31-1DE6-499F-89CD-E46778ACE3D9}" type="presParOf" srcId="{EB2C0BB3-B4E8-4B94-B1FD-A7A3DAE32036}" destId="{BC862185-EACB-4C42-A842-832CF6EFEB93}" srcOrd="1" destOrd="0" presId="urn:microsoft.com/office/officeart/2005/8/layout/hList7"/>
    <dgm:cxn modelId="{FB1EE4BA-B4FC-4278-8B99-992020B12314}" type="presParOf" srcId="{BC862185-EACB-4C42-A842-832CF6EFEB93}" destId="{3BA49A26-01DE-4742-947A-4F70F0AFDF95}" srcOrd="0" destOrd="0" presId="urn:microsoft.com/office/officeart/2005/8/layout/hList7"/>
    <dgm:cxn modelId="{2BEC1092-9099-4AA2-9D56-19A20BF27E9E}" type="presParOf" srcId="{3BA49A26-01DE-4742-947A-4F70F0AFDF95}" destId="{D705A9F7-CEB0-4E24-AE31-D9DFB972CA63}" srcOrd="0" destOrd="0" presId="urn:microsoft.com/office/officeart/2005/8/layout/hList7"/>
    <dgm:cxn modelId="{5657DE95-060C-4208-AE0C-2CCA5EA253DE}" type="presParOf" srcId="{3BA49A26-01DE-4742-947A-4F70F0AFDF95}" destId="{934FBA79-4FBF-4096-9E58-578B90FAFD45}" srcOrd="1" destOrd="0" presId="urn:microsoft.com/office/officeart/2005/8/layout/hList7"/>
    <dgm:cxn modelId="{39349C5B-3396-4497-9B39-3F67C8EDE401}" type="presParOf" srcId="{3BA49A26-01DE-4742-947A-4F70F0AFDF95}" destId="{2BD142B6-F9CA-413D-8046-F14EEF816524}" srcOrd="2" destOrd="0" presId="urn:microsoft.com/office/officeart/2005/8/layout/hList7"/>
    <dgm:cxn modelId="{281C0BF9-4EFA-4F29-AEBB-E4B5329B0FF5}" type="presParOf" srcId="{3BA49A26-01DE-4742-947A-4F70F0AFDF95}" destId="{EC77BBEC-2918-4648-B152-F5568E6EBD73}" srcOrd="3" destOrd="0" presId="urn:microsoft.com/office/officeart/2005/8/layout/hList7"/>
    <dgm:cxn modelId="{D2BD92A1-42E1-4B2D-816F-D73B41C9945F}" type="presParOf" srcId="{BC862185-EACB-4C42-A842-832CF6EFEB93}" destId="{CEE24921-C20F-4DB5-A00D-7A9B13DB24A1}" srcOrd="1" destOrd="0" presId="urn:microsoft.com/office/officeart/2005/8/layout/hList7"/>
    <dgm:cxn modelId="{C9766339-FA43-4C4D-B745-556483676378}" type="presParOf" srcId="{BC862185-EACB-4C42-A842-832CF6EFEB93}" destId="{ED5323BA-CE3E-484B-A642-DEA01DB95752}" srcOrd="2" destOrd="0" presId="urn:microsoft.com/office/officeart/2005/8/layout/hList7"/>
    <dgm:cxn modelId="{23BB741A-CC72-4888-8D0D-B3D50F220CFF}" type="presParOf" srcId="{ED5323BA-CE3E-484B-A642-DEA01DB95752}" destId="{882E4706-9D73-4A33-B4B0-EEDF33452FC3}" srcOrd="0" destOrd="0" presId="urn:microsoft.com/office/officeart/2005/8/layout/hList7"/>
    <dgm:cxn modelId="{761776F5-5EE2-4EFE-BC5B-DD93843D16EB}" type="presParOf" srcId="{ED5323BA-CE3E-484B-A642-DEA01DB95752}" destId="{9B014D05-D09D-4794-A591-37680A0ECA98}" srcOrd="1" destOrd="0" presId="urn:microsoft.com/office/officeart/2005/8/layout/hList7"/>
    <dgm:cxn modelId="{18FAA1C5-2002-409E-BCEA-2A5DAFCDCA46}" type="presParOf" srcId="{ED5323BA-CE3E-484B-A642-DEA01DB95752}" destId="{9247AD15-1E5E-4D8D-86FC-72650E3126EE}" srcOrd="2" destOrd="0" presId="urn:microsoft.com/office/officeart/2005/8/layout/hList7"/>
    <dgm:cxn modelId="{D2312845-5A42-49AE-9211-7D5A42180A7E}" type="presParOf" srcId="{ED5323BA-CE3E-484B-A642-DEA01DB95752}" destId="{9D4DEAFF-5696-4653-A4E4-8EE884BFA8AA}" srcOrd="3" destOrd="0" presId="urn:microsoft.com/office/officeart/2005/8/layout/hList7"/>
    <dgm:cxn modelId="{2C3CB5E1-FE36-4038-A70B-B2628F960B01}" type="presParOf" srcId="{BC862185-EACB-4C42-A842-832CF6EFEB93}" destId="{A446C638-8902-476F-8B5D-E3A6D07371BD}" srcOrd="3" destOrd="0" presId="urn:microsoft.com/office/officeart/2005/8/layout/hList7"/>
    <dgm:cxn modelId="{90A47F3F-F83D-444A-94A2-7BDE17188D7E}" type="presParOf" srcId="{BC862185-EACB-4C42-A842-832CF6EFEB93}" destId="{DECE5934-9D79-4F4D-810E-57143DD5CE69}" srcOrd="4" destOrd="0" presId="urn:microsoft.com/office/officeart/2005/8/layout/hList7"/>
    <dgm:cxn modelId="{0C27F0C9-1B26-4768-9CFA-267DFA444176}" type="presParOf" srcId="{DECE5934-9D79-4F4D-810E-57143DD5CE69}" destId="{392B1D4A-9160-46CF-B5C8-EC7E6076283D}" srcOrd="0" destOrd="0" presId="urn:microsoft.com/office/officeart/2005/8/layout/hList7"/>
    <dgm:cxn modelId="{97C7060B-E4B5-48B1-A457-AD15593B1DC2}" type="presParOf" srcId="{DECE5934-9D79-4F4D-810E-57143DD5CE69}" destId="{DCED5B2E-F888-4017-8FC1-8BD63778C248}" srcOrd="1" destOrd="0" presId="urn:microsoft.com/office/officeart/2005/8/layout/hList7"/>
    <dgm:cxn modelId="{CBD81927-B880-4A23-A99C-6D95D6FD4503}" type="presParOf" srcId="{DECE5934-9D79-4F4D-810E-57143DD5CE69}" destId="{5DD17D5A-43C1-4FA2-A3A0-118DEEE438E0}" srcOrd="2" destOrd="0" presId="urn:microsoft.com/office/officeart/2005/8/layout/hList7"/>
    <dgm:cxn modelId="{1F8B2FFB-DAA6-4827-93DA-01264752070A}" type="presParOf" srcId="{DECE5934-9D79-4F4D-810E-57143DD5CE69}" destId="{201EF140-2F12-49A2-B7AE-24FF3688B35E}"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5C2E76F-48D7-4C1A-8A89-A3AAE1F13B9E}" type="doc">
      <dgm:prSet loTypeId="urn:microsoft.com/office/officeart/2005/8/layout/hProcess9" loCatId="process" qsTypeId="urn:microsoft.com/office/officeart/2005/8/quickstyle/simple1" qsCatId="simple" csTypeId="urn:microsoft.com/office/officeart/2005/8/colors/accent2_1" csCatId="accent2" phldr="1"/>
      <dgm:spPr/>
    </dgm:pt>
    <dgm:pt modelId="{6DA507F3-20B2-4AFC-A93B-1FECC91334C8}">
      <dgm:prSet phldrT="[Text]"/>
      <dgm:spPr/>
      <dgm:t>
        <a:bodyPr/>
        <a:lstStyle/>
        <a:p>
          <a:r>
            <a:rPr lang="en-US" dirty="0" smtClean="0"/>
            <a:t>CRF Data</a:t>
          </a:r>
          <a:endParaRPr lang="en-US" dirty="0"/>
        </a:p>
      </dgm:t>
    </dgm:pt>
    <dgm:pt modelId="{D57D56BE-C19F-4ED1-8756-712BFCC997DD}" type="parTrans" cxnId="{BFAF06B0-717B-4DDC-AFEB-82D2E5F9321E}">
      <dgm:prSet/>
      <dgm:spPr/>
      <dgm:t>
        <a:bodyPr/>
        <a:lstStyle/>
        <a:p>
          <a:endParaRPr lang="en-US"/>
        </a:p>
      </dgm:t>
    </dgm:pt>
    <dgm:pt modelId="{0863B474-EC6F-4C0F-B7BF-0BA604E00BFC}" type="sibTrans" cxnId="{BFAF06B0-717B-4DDC-AFEB-82D2E5F9321E}">
      <dgm:prSet/>
      <dgm:spPr/>
      <dgm:t>
        <a:bodyPr/>
        <a:lstStyle/>
        <a:p>
          <a:endParaRPr lang="en-US"/>
        </a:p>
      </dgm:t>
    </dgm:pt>
    <dgm:pt modelId="{3CAA725D-E0D6-49F6-B9EE-DBDDB61C9DAC}">
      <dgm:prSet phldrT="[Text]"/>
      <dgm:spPr/>
      <dgm:t>
        <a:bodyPr/>
        <a:lstStyle/>
        <a:p>
          <a:r>
            <a:rPr lang="en-US" dirty="0" smtClean="0"/>
            <a:t>SDTM Domain</a:t>
          </a:r>
          <a:endParaRPr lang="en-US" dirty="0"/>
        </a:p>
      </dgm:t>
    </dgm:pt>
    <dgm:pt modelId="{A5DD1B81-9E15-423F-B7E8-F67A909DE27E}" type="parTrans" cxnId="{88F1EC75-2EE2-46CA-8A08-8788066C263B}">
      <dgm:prSet/>
      <dgm:spPr/>
      <dgm:t>
        <a:bodyPr/>
        <a:lstStyle/>
        <a:p>
          <a:endParaRPr lang="en-US"/>
        </a:p>
      </dgm:t>
    </dgm:pt>
    <dgm:pt modelId="{A2E0B367-F63F-4147-B6B0-9EAB4FB9800E}" type="sibTrans" cxnId="{88F1EC75-2EE2-46CA-8A08-8788066C263B}">
      <dgm:prSet/>
      <dgm:spPr/>
      <dgm:t>
        <a:bodyPr/>
        <a:lstStyle/>
        <a:p>
          <a:endParaRPr lang="en-US"/>
        </a:p>
      </dgm:t>
    </dgm:pt>
    <dgm:pt modelId="{71E4DD39-55BE-45C1-9CE7-6A8A655089F9}">
      <dgm:prSet phldrT="[Text]"/>
      <dgm:spPr/>
      <dgm:t>
        <a:bodyPr/>
        <a:lstStyle/>
        <a:p>
          <a:r>
            <a:rPr lang="en-US" dirty="0" smtClean="0"/>
            <a:t>DEDs</a:t>
          </a:r>
          <a:endParaRPr lang="en-US" dirty="0"/>
        </a:p>
      </dgm:t>
    </dgm:pt>
    <dgm:pt modelId="{65A58EE4-5F37-49A4-A4CA-315285FA0E60}" type="parTrans" cxnId="{9A8E884F-25F8-4500-B253-B8EE2BA00E65}">
      <dgm:prSet/>
      <dgm:spPr/>
      <dgm:t>
        <a:bodyPr/>
        <a:lstStyle/>
        <a:p>
          <a:endParaRPr lang="en-US"/>
        </a:p>
      </dgm:t>
    </dgm:pt>
    <dgm:pt modelId="{DC4773FE-5FF1-4780-9A85-68FB15F88EA6}" type="sibTrans" cxnId="{9A8E884F-25F8-4500-B253-B8EE2BA00E65}">
      <dgm:prSet/>
      <dgm:spPr/>
      <dgm:t>
        <a:bodyPr/>
        <a:lstStyle/>
        <a:p>
          <a:endParaRPr lang="en-US"/>
        </a:p>
      </dgm:t>
    </dgm:pt>
    <dgm:pt modelId="{52EE4690-0DFD-4D6C-A1F3-4FB21D92B162}" type="pres">
      <dgm:prSet presAssocID="{75C2E76F-48D7-4C1A-8A89-A3AAE1F13B9E}" presName="CompostProcess" presStyleCnt="0">
        <dgm:presLayoutVars>
          <dgm:dir/>
          <dgm:resizeHandles val="exact"/>
        </dgm:presLayoutVars>
      </dgm:prSet>
      <dgm:spPr/>
    </dgm:pt>
    <dgm:pt modelId="{3F690134-A777-4DB5-8461-E4A883D94CA5}" type="pres">
      <dgm:prSet presAssocID="{75C2E76F-48D7-4C1A-8A89-A3AAE1F13B9E}" presName="arrow" presStyleLbl="bgShp" presStyleIdx="0" presStyleCnt="1" custScaleX="117647" custLinFactY="35000" custLinFactNeighborX="-3806" custLinFactNeighborY="100000"/>
      <dgm:spPr/>
      <dgm:t>
        <a:bodyPr/>
        <a:lstStyle/>
        <a:p>
          <a:endParaRPr lang="en-US"/>
        </a:p>
      </dgm:t>
    </dgm:pt>
    <dgm:pt modelId="{E035C432-C8C6-4F15-90D4-FAA08E6547F9}" type="pres">
      <dgm:prSet presAssocID="{75C2E76F-48D7-4C1A-8A89-A3AAE1F13B9E}" presName="linearProcess" presStyleCnt="0"/>
      <dgm:spPr/>
    </dgm:pt>
    <dgm:pt modelId="{3E307797-9E2E-43E6-9422-7DDB7D01A6A2}" type="pres">
      <dgm:prSet presAssocID="{6DA507F3-20B2-4AFC-A93B-1FECC91334C8}" presName="textNode" presStyleLbl="node1" presStyleIdx="0" presStyleCnt="3" custScaleX="85462" custLinFactX="84405" custLinFactNeighborX="100000" custLinFactNeighborY="532">
        <dgm:presLayoutVars>
          <dgm:bulletEnabled val="1"/>
        </dgm:presLayoutVars>
      </dgm:prSet>
      <dgm:spPr/>
      <dgm:t>
        <a:bodyPr/>
        <a:lstStyle/>
        <a:p>
          <a:endParaRPr lang="en-US"/>
        </a:p>
      </dgm:t>
    </dgm:pt>
    <dgm:pt modelId="{BEFF5494-C998-475E-8DC5-C861E7A3789F}" type="pres">
      <dgm:prSet presAssocID="{0863B474-EC6F-4C0F-B7BF-0BA604E00BFC}" presName="sibTrans" presStyleCnt="0"/>
      <dgm:spPr/>
    </dgm:pt>
    <dgm:pt modelId="{3154D615-0D9E-4BA4-AE7D-98250BB519F9}" type="pres">
      <dgm:prSet presAssocID="{71E4DD39-55BE-45C1-9CE7-6A8A655089F9}" presName="textNode" presStyleLbl="node1" presStyleIdx="1" presStyleCnt="3" custScaleX="85462" custLinFactX="-98244" custLinFactNeighborX="-100000" custLinFactNeighborY="2257">
        <dgm:presLayoutVars>
          <dgm:bulletEnabled val="1"/>
        </dgm:presLayoutVars>
      </dgm:prSet>
      <dgm:spPr/>
      <dgm:t>
        <a:bodyPr/>
        <a:lstStyle/>
        <a:p>
          <a:endParaRPr lang="en-US"/>
        </a:p>
      </dgm:t>
    </dgm:pt>
    <dgm:pt modelId="{7778AF9D-05B1-4A96-8EFD-EE74A12FF2E9}" type="pres">
      <dgm:prSet presAssocID="{DC4773FE-5FF1-4780-9A85-68FB15F88EA6}" presName="sibTrans" presStyleCnt="0"/>
      <dgm:spPr/>
    </dgm:pt>
    <dgm:pt modelId="{70DE06D6-7CB2-432E-980B-35DF3D217272}" type="pres">
      <dgm:prSet presAssocID="{3CAA725D-E0D6-49F6-B9EE-DBDDB61C9DAC}" presName="textNode" presStyleLbl="node1" presStyleIdx="2" presStyleCnt="3" custScaleX="85462">
        <dgm:presLayoutVars>
          <dgm:bulletEnabled val="1"/>
        </dgm:presLayoutVars>
      </dgm:prSet>
      <dgm:spPr/>
      <dgm:t>
        <a:bodyPr/>
        <a:lstStyle/>
        <a:p>
          <a:endParaRPr lang="en-US"/>
        </a:p>
      </dgm:t>
    </dgm:pt>
  </dgm:ptLst>
  <dgm:cxnLst>
    <dgm:cxn modelId="{12AD0FDC-53F7-4249-8947-64C95B1CD5C4}" type="presOf" srcId="{6DA507F3-20B2-4AFC-A93B-1FECC91334C8}" destId="{3E307797-9E2E-43E6-9422-7DDB7D01A6A2}" srcOrd="0" destOrd="0" presId="urn:microsoft.com/office/officeart/2005/8/layout/hProcess9"/>
    <dgm:cxn modelId="{BFAF06B0-717B-4DDC-AFEB-82D2E5F9321E}" srcId="{75C2E76F-48D7-4C1A-8A89-A3AAE1F13B9E}" destId="{6DA507F3-20B2-4AFC-A93B-1FECC91334C8}" srcOrd="0" destOrd="0" parTransId="{D57D56BE-C19F-4ED1-8756-712BFCC997DD}" sibTransId="{0863B474-EC6F-4C0F-B7BF-0BA604E00BFC}"/>
    <dgm:cxn modelId="{F4CACE6D-4BA8-49F8-8A87-E55F1EE0A054}" type="presOf" srcId="{71E4DD39-55BE-45C1-9CE7-6A8A655089F9}" destId="{3154D615-0D9E-4BA4-AE7D-98250BB519F9}" srcOrd="0" destOrd="0" presId="urn:microsoft.com/office/officeart/2005/8/layout/hProcess9"/>
    <dgm:cxn modelId="{A5971873-1477-47B0-B5B6-357660270750}" type="presOf" srcId="{3CAA725D-E0D6-49F6-B9EE-DBDDB61C9DAC}" destId="{70DE06D6-7CB2-432E-980B-35DF3D217272}" srcOrd="0" destOrd="0" presId="urn:microsoft.com/office/officeart/2005/8/layout/hProcess9"/>
    <dgm:cxn modelId="{9A8E884F-25F8-4500-B253-B8EE2BA00E65}" srcId="{75C2E76F-48D7-4C1A-8A89-A3AAE1F13B9E}" destId="{71E4DD39-55BE-45C1-9CE7-6A8A655089F9}" srcOrd="1" destOrd="0" parTransId="{65A58EE4-5F37-49A4-A4CA-315285FA0E60}" sibTransId="{DC4773FE-5FF1-4780-9A85-68FB15F88EA6}"/>
    <dgm:cxn modelId="{88F1EC75-2EE2-46CA-8A08-8788066C263B}" srcId="{75C2E76F-48D7-4C1A-8A89-A3AAE1F13B9E}" destId="{3CAA725D-E0D6-49F6-B9EE-DBDDB61C9DAC}" srcOrd="2" destOrd="0" parTransId="{A5DD1B81-9E15-423F-B7E8-F67A909DE27E}" sibTransId="{A2E0B367-F63F-4147-B6B0-9EAB4FB9800E}"/>
    <dgm:cxn modelId="{F8573729-7803-4A44-ADA8-BA76909A1DC5}" type="presOf" srcId="{75C2E76F-48D7-4C1A-8A89-A3AAE1F13B9E}" destId="{52EE4690-0DFD-4D6C-A1F3-4FB21D92B162}" srcOrd="0" destOrd="0" presId="urn:microsoft.com/office/officeart/2005/8/layout/hProcess9"/>
    <dgm:cxn modelId="{0BAD1731-9DA6-4BFA-867F-53EE5EB6B658}" type="presParOf" srcId="{52EE4690-0DFD-4D6C-A1F3-4FB21D92B162}" destId="{3F690134-A777-4DB5-8461-E4A883D94CA5}" srcOrd="0" destOrd="0" presId="urn:microsoft.com/office/officeart/2005/8/layout/hProcess9"/>
    <dgm:cxn modelId="{4189C2A0-483E-441D-BA08-586151A2C87B}" type="presParOf" srcId="{52EE4690-0DFD-4D6C-A1F3-4FB21D92B162}" destId="{E035C432-C8C6-4F15-90D4-FAA08E6547F9}" srcOrd="1" destOrd="0" presId="urn:microsoft.com/office/officeart/2005/8/layout/hProcess9"/>
    <dgm:cxn modelId="{BB609E79-BDF7-42FE-805B-339ED03009FF}" type="presParOf" srcId="{E035C432-C8C6-4F15-90D4-FAA08E6547F9}" destId="{3E307797-9E2E-43E6-9422-7DDB7D01A6A2}" srcOrd="0" destOrd="0" presId="urn:microsoft.com/office/officeart/2005/8/layout/hProcess9"/>
    <dgm:cxn modelId="{2C0E891F-EC8B-4F1D-AD16-8F221AC47593}" type="presParOf" srcId="{E035C432-C8C6-4F15-90D4-FAA08E6547F9}" destId="{BEFF5494-C998-475E-8DC5-C861E7A3789F}" srcOrd="1" destOrd="0" presId="urn:microsoft.com/office/officeart/2005/8/layout/hProcess9"/>
    <dgm:cxn modelId="{4E73ACA4-BDDC-47F0-8143-C210AAB3E625}" type="presParOf" srcId="{E035C432-C8C6-4F15-90D4-FAA08E6547F9}" destId="{3154D615-0D9E-4BA4-AE7D-98250BB519F9}" srcOrd="2" destOrd="0" presId="urn:microsoft.com/office/officeart/2005/8/layout/hProcess9"/>
    <dgm:cxn modelId="{D3532352-DC44-4012-A2DB-E9B0AF90C5BD}" type="presParOf" srcId="{E035C432-C8C6-4F15-90D4-FAA08E6547F9}" destId="{7778AF9D-05B1-4A96-8EFD-EE74A12FF2E9}" srcOrd="3" destOrd="0" presId="urn:microsoft.com/office/officeart/2005/8/layout/hProcess9"/>
    <dgm:cxn modelId="{AF5D341B-007F-44B9-837D-847F29352F51}" type="presParOf" srcId="{E035C432-C8C6-4F15-90D4-FAA08E6547F9}" destId="{70DE06D6-7CB2-432E-980B-35DF3D217272}" srcOrd="4" destOrd="0" presId="urn:microsoft.com/office/officeart/2005/8/layout/hProcess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AAFB615-AC47-44C0-9D78-CA05DF265F6E}" type="doc">
      <dgm:prSet loTypeId="urn:diagrams.loki3.com/BracketList+Icon" loCatId="list" qsTypeId="urn:microsoft.com/office/officeart/2005/8/quickstyle/simple1" qsCatId="simple" csTypeId="urn:microsoft.com/office/officeart/2005/8/colors/accent3_5" csCatId="accent3" phldr="1"/>
      <dgm:spPr/>
      <dgm:t>
        <a:bodyPr/>
        <a:lstStyle/>
        <a:p>
          <a:endParaRPr lang="en-US"/>
        </a:p>
      </dgm:t>
    </dgm:pt>
    <dgm:pt modelId="{9DC08C49-E922-49E4-BF09-3633A2339A0D}">
      <dgm:prSet phldrT="[Text]"/>
      <dgm:spPr/>
      <dgm:t>
        <a:bodyPr/>
        <a:lstStyle/>
        <a:p>
          <a:r>
            <a:rPr lang="en-US" dirty="0" smtClean="0"/>
            <a:t>CM</a:t>
          </a:r>
          <a:endParaRPr lang="en-US" dirty="0"/>
        </a:p>
      </dgm:t>
    </dgm:pt>
    <dgm:pt modelId="{5BF84E22-AA04-4BCE-8FAE-FAC8F7E715D5}" type="parTrans" cxnId="{9CD48F12-F72C-4F97-AABB-F0CF9537145D}">
      <dgm:prSet/>
      <dgm:spPr/>
      <dgm:t>
        <a:bodyPr/>
        <a:lstStyle/>
        <a:p>
          <a:endParaRPr lang="en-US"/>
        </a:p>
      </dgm:t>
    </dgm:pt>
    <dgm:pt modelId="{2C5528E6-50F6-4DA6-BCA8-0A8B0E6A8193}" type="sibTrans" cxnId="{9CD48F12-F72C-4F97-AABB-F0CF9537145D}">
      <dgm:prSet/>
      <dgm:spPr/>
      <dgm:t>
        <a:bodyPr/>
        <a:lstStyle/>
        <a:p>
          <a:endParaRPr lang="en-US"/>
        </a:p>
      </dgm:t>
    </dgm:pt>
    <dgm:pt modelId="{45BF93D5-A70E-4BBE-9D7A-8A6F76DEBE4F}">
      <dgm:prSet phldrT="[Text]"/>
      <dgm:spPr/>
      <dgm:t>
        <a:bodyPr/>
        <a:lstStyle/>
        <a:p>
          <a:r>
            <a:rPr lang="en-US" dirty="0" smtClean="0"/>
            <a:t>Exposure</a:t>
          </a:r>
          <a:endParaRPr lang="en-US" dirty="0"/>
        </a:p>
      </dgm:t>
    </dgm:pt>
    <dgm:pt modelId="{6D030D2C-EDCB-45BF-9ACA-B423CABB9B45}" type="parTrans" cxnId="{F887C7F4-B71E-4B17-9E07-D48C6E333F17}">
      <dgm:prSet/>
      <dgm:spPr/>
      <dgm:t>
        <a:bodyPr/>
        <a:lstStyle/>
        <a:p>
          <a:endParaRPr lang="en-US"/>
        </a:p>
      </dgm:t>
    </dgm:pt>
    <dgm:pt modelId="{C58AAA11-DAD4-4F73-9C18-DC227B5E1776}" type="sibTrans" cxnId="{F887C7F4-B71E-4B17-9E07-D48C6E333F17}">
      <dgm:prSet/>
      <dgm:spPr/>
      <dgm:t>
        <a:bodyPr/>
        <a:lstStyle/>
        <a:p>
          <a:endParaRPr lang="en-US"/>
        </a:p>
      </dgm:t>
    </dgm:pt>
    <dgm:pt modelId="{871D01FC-A17E-4214-8428-E4641992A0C4}">
      <dgm:prSet phldrT="[Text]"/>
      <dgm:spPr/>
      <dgm:t>
        <a:bodyPr/>
        <a:lstStyle/>
        <a:p>
          <a:r>
            <a:rPr lang="en-US" dirty="0" smtClean="0"/>
            <a:t>Exposure as Collected</a:t>
          </a:r>
          <a:endParaRPr lang="en-US" dirty="0"/>
        </a:p>
      </dgm:t>
    </dgm:pt>
    <dgm:pt modelId="{A9D794E0-3F1B-4164-8483-38492C39625A}" type="parTrans" cxnId="{D34A0DA9-8B75-4EAC-8454-C72FA02E995B}">
      <dgm:prSet/>
      <dgm:spPr/>
      <dgm:t>
        <a:bodyPr/>
        <a:lstStyle/>
        <a:p>
          <a:endParaRPr lang="en-US"/>
        </a:p>
      </dgm:t>
    </dgm:pt>
    <dgm:pt modelId="{86F12D6F-5175-4A33-ACB8-5867790033E2}" type="sibTrans" cxnId="{D34A0DA9-8B75-4EAC-8454-C72FA02E995B}">
      <dgm:prSet/>
      <dgm:spPr/>
      <dgm:t>
        <a:bodyPr/>
        <a:lstStyle/>
        <a:p>
          <a:endParaRPr lang="en-US"/>
        </a:p>
      </dgm:t>
    </dgm:pt>
    <dgm:pt modelId="{4F8A4B3E-CD69-4D79-9759-7344BD6F830B}">
      <dgm:prSet phldrT="[Text]"/>
      <dgm:spPr/>
      <dgm:t>
        <a:bodyPr/>
        <a:lstStyle/>
        <a:p>
          <a:r>
            <a:rPr lang="en-US" dirty="0" smtClean="0"/>
            <a:t>Procedure</a:t>
          </a:r>
          <a:endParaRPr lang="en-US" dirty="0"/>
        </a:p>
      </dgm:t>
    </dgm:pt>
    <dgm:pt modelId="{CC100E16-45F0-4F68-BBAF-3B40D3CF7F06}" type="parTrans" cxnId="{862C642D-9B5D-40C0-AFAE-D79EA6428E29}">
      <dgm:prSet/>
      <dgm:spPr/>
      <dgm:t>
        <a:bodyPr/>
        <a:lstStyle/>
        <a:p>
          <a:endParaRPr lang="en-US"/>
        </a:p>
      </dgm:t>
    </dgm:pt>
    <dgm:pt modelId="{E55108A5-2EF6-474F-996F-19DA7537F38B}" type="sibTrans" cxnId="{862C642D-9B5D-40C0-AFAE-D79EA6428E29}">
      <dgm:prSet/>
      <dgm:spPr/>
      <dgm:t>
        <a:bodyPr/>
        <a:lstStyle/>
        <a:p>
          <a:endParaRPr lang="en-US"/>
        </a:p>
      </dgm:t>
    </dgm:pt>
    <dgm:pt modelId="{9D786CE2-A670-4F42-AE9F-C79FD15889EA}">
      <dgm:prSet phldrT="[Text]"/>
      <dgm:spPr/>
      <dgm:t>
        <a:bodyPr/>
        <a:lstStyle/>
        <a:p>
          <a:r>
            <a:rPr lang="en-US" dirty="0" smtClean="0"/>
            <a:t>EC</a:t>
          </a:r>
          <a:endParaRPr lang="en-US" dirty="0"/>
        </a:p>
      </dgm:t>
    </dgm:pt>
    <dgm:pt modelId="{42B93CB3-DA1C-46AB-8443-377ADEDBD454}" type="parTrans" cxnId="{F58D3489-803F-4B3F-9929-1980C3999CBA}">
      <dgm:prSet/>
      <dgm:spPr/>
      <dgm:t>
        <a:bodyPr/>
        <a:lstStyle/>
        <a:p>
          <a:endParaRPr lang="en-US"/>
        </a:p>
      </dgm:t>
    </dgm:pt>
    <dgm:pt modelId="{9BD56592-A960-49D2-BAE0-2242A3263CE1}" type="sibTrans" cxnId="{F58D3489-803F-4B3F-9929-1980C3999CBA}">
      <dgm:prSet/>
      <dgm:spPr/>
      <dgm:t>
        <a:bodyPr/>
        <a:lstStyle/>
        <a:p>
          <a:endParaRPr lang="en-US"/>
        </a:p>
      </dgm:t>
    </dgm:pt>
    <dgm:pt modelId="{484714C6-9B0B-4AE6-B4AB-0FCD28BE75EB}">
      <dgm:prSet phldrT="[Text]"/>
      <dgm:spPr/>
      <dgm:t>
        <a:bodyPr/>
        <a:lstStyle/>
        <a:p>
          <a:r>
            <a:rPr lang="en-US" dirty="0" smtClean="0"/>
            <a:t>PR</a:t>
          </a:r>
          <a:endParaRPr lang="en-US" dirty="0"/>
        </a:p>
      </dgm:t>
    </dgm:pt>
    <dgm:pt modelId="{1CE2AEC1-6B8C-496A-8799-F2A6F4A1CBC3}" type="parTrans" cxnId="{B16DDCD8-C2E9-4CB1-89EC-E1FEF9680051}">
      <dgm:prSet/>
      <dgm:spPr/>
      <dgm:t>
        <a:bodyPr/>
        <a:lstStyle/>
        <a:p>
          <a:endParaRPr lang="en-US"/>
        </a:p>
      </dgm:t>
    </dgm:pt>
    <dgm:pt modelId="{A1FDFAA0-70E0-43C6-BB24-66F8EED24A8C}" type="sibTrans" cxnId="{B16DDCD8-C2E9-4CB1-89EC-E1FEF9680051}">
      <dgm:prSet/>
      <dgm:spPr/>
      <dgm:t>
        <a:bodyPr/>
        <a:lstStyle/>
        <a:p>
          <a:endParaRPr lang="en-US"/>
        </a:p>
      </dgm:t>
    </dgm:pt>
    <dgm:pt modelId="{E119A5A6-467E-4338-8F9A-28DD56F412BA}">
      <dgm:prSet phldrT="[Text]"/>
      <dgm:spPr/>
      <dgm:t>
        <a:bodyPr/>
        <a:lstStyle/>
        <a:p>
          <a:r>
            <a:rPr lang="en-US" dirty="0" smtClean="0"/>
            <a:t>Concomitant and Prior Medications</a:t>
          </a:r>
          <a:endParaRPr lang="en-US" dirty="0"/>
        </a:p>
      </dgm:t>
    </dgm:pt>
    <dgm:pt modelId="{36C64F44-4063-429D-A054-C2052E5062EA}" type="parTrans" cxnId="{F197BEE7-66BF-49D2-ACC5-6CA4C5C1101A}">
      <dgm:prSet/>
      <dgm:spPr/>
      <dgm:t>
        <a:bodyPr/>
        <a:lstStyle/>
        <a:p>
          <a:endParaRPr lang="en-US"/>
        </a:p>
      </dgm:t>
    </dgm:pt>
    <dgm:pt modelId="{AA71CDC3-57CD-4A11-93DA-C466FD61D5B8}" type="sibTrans" cxnId="{F197BEE7-66BF-49D2-ACC5-6CA4C5C1101A}">
      <dgm:prSet/>
      <dgm:spPr/>
      <dgm:t>
        <a:bodyPr/>
        <a:lstStyle/>
        <a:p>
          <a:endParaRPr lang="en-US"/>
        </a:p>
      </dgm:t>
    </dgm:pt>
    <dgm:pt modelId="{A62A4732-D2D6-4C20-9293-32DBBB81078A}">
      <dgm:prSet phldrT="[Text]"/>
      <dgm:spPr/>
      <dgm:t>
        <a:bodyPr/>
        <a:lstStyle/>
        <a:p>
          <a:r>
            <a:rPr lang="en-US" dirty="0" smtClean="0"/>
            <a:t>EX </a:t>
          </a:r>
          <a:endParaRPr lang="en-US" dirty="0"/>
        </a:p>
      </dgm:t>
    </dgm:pt>
    <dgm:pt modelId="{6E19A3FE-3A80-41D1-B47E-CC81F1149BE3}" type="parTrans" cxnId="{1351BD11-D15F-498A-9074-51509DEA683C}">
      <dgm:prSet/>
      <dgm:spPr/>
      <dgm:t>
        <a:bodyPr/>
        <a:lstStyle/>
        <a:p>
          <a:endParaRPr lang="en-US"/>
        </a:p>
      </dgm:t>
    </dgm:pt>
    <dgm:pt modelId="{845A990E-E857-4F4D-BD87-40088267AD0D}" type="sibTrans" cxnId="{1351BD11-D15F-498A-9074-51509DEA683C}">
      <dgm:prSet/>
      <dgm:spPr/>
      <dgm:t>
        <a:bodyPr/>
        <a:lstStyle/>
        <a:p>
          <a:endParaRPr lang="en-US"/>
        </a:p>
      </dgm:t>
    </dgm:pt>
    <dgm:pt modelId="{46D8D67E-D441-4DE1-AC56-0F2BA8B9E343}">
      <dgm:prSet phldrT="[Text]"/>
      <dgm:spPr/>
      <dgm:t>
        <a:bodyPr/>
        <a:lstStyle/>
        <a:p>
          <a:r>
            <a:rPr lang="en-US" dirty="0" smtClean="0"/>
            <a:t>SU</a:t>
          </a:r>
          <a:endParaRPr lang="en-US" dirty="0"/>
        </a:p>
      </dgm:t>
    </dgm:pt>
    <dgm:pt modelId="{120B4C41-46FC-49D7-AB47-92C96E5A9247}" type="parTrans" cxnId="{686DE711-4DB1-42B5-BEF4-ED028ADE6BA9}">
      <dgm:prSet/>
      <dgm:spPr/>
      <dgm:t>
        <a:bodyPr/>
        <a:lstStyle/>
        <a:p>
          <a:endParaRPr lang="en-US"/>
        </a:p>
      </dgm:t>
    </dgm:pt>
    <dgm:pt modelId="{389DC16B-3567-464A-88B1-88052E1135EC}" type="sibTrans" cxnId="{686DE711-4DB1-42B5-BEF4-ED028ADE6BA9}">
      <dgm:prSet/>
      <dgm:spPr/>
      <dgm:t>
        <a:bodyPr/>
        <a:lstStyle/>
        <a:p>
          <a:endParaRPr lang="en-US"/>
        </a:p>
      </dgm:t>
    </dgm:pt>
    <dgm:pt modelId="{32786239-7038-425D-A0B7-EBAD555771F1}">
      <dgm:prSet phldrT="[Text]"/>
      <dgm:spPr/>
      <dgm:t>
        <a:bodyPr/>
        <a:lstStyle/>
        <a:p>
          <a:r>
            <a:rPr lang="en-US" dirty="0" smtClean="0"/>
            <a:t>Substance Use</a:t>
          </a:r>
          <a:endParaRPr lang="en-US" dirty="0"/>
        </a:p>
      </dgm:t>
    </dgm:pt>
    <dgm:pt modelId="{DD0BF7AF-F1D6-490B-8094-85B6583B0EE7}" type="parTrans" cxnId="{EF2D9A5C-01DF-4848-A3A6-BC4A3EC4AA2F}">
      <dgm:prSet/>
      <dgm:spPr/>
      <dgm:t>
        <a:bodyPr/>
        <a:lstStyle/>
        <a:p>
          <a:endParaRPr lang="en-US"/>
        </a:p>
      </dgm:t>
    </dgm:pt>
    <dgm:pt modelId="{8F674C99-7ACC-4ECF-9EA4-67A944E5E6B0}" type="sibTrans" cxnId="{EF2D9A5C-01DF-4848-A3A6-BC4A3EC4AA2F}">
      <dgm:prSet/>
      <dgm:spPr/>
      <dgm:t>
        <a:bodyPr/>
        <a:lstStyle/>
        <a:p>
          <a:endParaRPr lang="en-US"/>
        </a:p>
      </dgm:t>
    </dgm:pt>
    <dgm:pt modelId="{526CC884-CF08-439D-96D9-0D6FC4D92C18}" type="pres">
      <dgm:prSet presAssocID="{CAAFB615-AC47-44C0-9D78-CA05DF265F6E}" presName="Name0" presStyleCnt="0">
        <dgm:presLayoutVars>
          <dgm:dir/>
          <dgm:animLvl val="lvl"/>
          <dgm:resizeHandles val="exact"/>
        </dgm:presLayoutVars>
      </dgm:prSet>
      <dgm:spPr/>
      <dgm:t>
        <a:bodyPr/>
        <a:lstStyle/>
        <a:p>
          <a:endParaRPr lang="en-US"/>
        </a:p>
      </dgm:t>
    </dgm:pt>
    <dgm:pt modelId="{0DD02AFD-C319-423F-981C-FC4B2383279A}" type="pres">
      <dgm:prSet presAssocID="{9DC08C49-E922-49E4-BF09-3633A2339A0D}" presName="linNode" presStyleCnt="0"/>
      <dgm:spPr/>
      <dgm:t>
        <a:bodyPr/>
        <a:lstStyle/>
        <a:p>
          <a:endParaRPr lang="en-US"/>
        </a:p>
      </dgm:t>
    </dgm:pt>
    <dgm:pt modelId="{4950BA2F-2A98-43CA-B7D3-4F72531B20A2}" type="pres">
      <dgm:prSet presAssocID="{9DC08C49-E922-49E4-BF09-3633A2339A0D}" presName="parTx" presStyleLbl="revTx" presStyleIdx="0" presStyleCnt="5">
        <dgm:presLayoutVars>
          <dgm:chMax val="1"/>
          <dgm:bulletEnabled val="1"/>
        </dgm:presLayoutVars>
      </dgm:prSet>
      <dgm:spPr/>
      <dgm:t>
        <a:bodyPr/>
        <a:lstStyle/>
        <a:p>
          <a:endParaRPr lang="en-US"/>
        </a:p>
      </dgm:t>
    </dgm:pt>
    <dgm:pt modelId="{20D2551C-5394-49E5-A997-4B1036CC1A52}" type="pres">
      <dgm:prSet presAssocID="{9DC08C49-E922-49E4-BF09-3633A2339A0D}" presName="bracket" presStyleLbl="parChTrans1D1" presStyleIdx="0" presStyleCnt="5"/>
      <dgm:spPr/>
      <dgm:t>
        <a:bodyPr/>
        <a:lstStyle/>
        <a:p>
          <a:endParaRPr lang="en-US"/>
        </a:p>
      </dgm:t>
    </dgm:pt>
    <dgm:pt modelId="{71DF802D-C179-4E64-8E10-53553A88668F}" type="pres">
      <dgm:prSet presAssocID="{9DC08C49-E922-49E4-BF09-3633A2339A0D}" presName="spH" presStyleCnt="0"/>
      <dgm:spPr/>
      <dgm:t>
        <a:bodyPr/>
        <a:lstStyle/>
        <a:p>
          <a:endParaRPr lang="en-US"/>
        </a:p>
      </dgm:t>
    </dgm:pt>
    <dgm:pt modelId="{0F259143-485A-4AF3-9154-B973163BF3E2}" type="pres">
      <dgm:prSet presAssocID="{9DC08C49-E922-49E4-BF09-3633A2339A0D}" presName="desTx" presStyleLbl="node1" presStyleIdx="0" presStyleCnt="5">
        <dgm:presLayoutVars>
          <dgm:bulletEnabled val="1"/>
        </dgm:presLayoutVars>
      </dgm:prSet>
      <dgm:spPr/>
      <dgm:t>
        <a:bodyPr/>
        <a:lstStyle/>
        <a:p>
          <a:endParaRPr lang="en-US"/>
        </a:p>
      </dgm:t>
    </dgm:pt>
    <dgm:pt modelId="{717D301B-4466-45D1-9D33-8149F0BF3348}" type="pres">
      <dgm:prSet presAssocID="{2C5528E6-50F6-4DA6-BCA8-0A8B0E6A8193}" presName="spV" presStyleCnt="0"/>
      <dgm:spPr/>
      <dgm:t>
        <a:bodyPr/>
        <a:lstStyle/>
        <a:p>
          <a:endParaRPr lang="en-US"/>
        </a:p>
      </dgm:t>
    </dgm:pt>
    <dgm:pt modelId="{1B75EADE-DC47-43E4-A911-3BCF8573B9E7}" type="pres">
      <dgm:prSet presAssocID="{A62A4732-D2D6-4C20-9293-32DBBB81078A}" presName="linNode" presStyleCnt="0"/>
      <dgm:spPr/>
      <dgm:t>
        <a:bodyPr/>
        <a:lstStyle/>
        <a:p>
          <a:endParaRPr lang="en-US"/>
        </a:p>
      </dgm:t>
    </dgm:pt>
    <dgm:pt modelId="{2AEFD997-ED15-4B83-9E93-F66C5F1A0361}" type="pres">
      <dgm:prSet presAssocID="{A62A4732-D2D6-4C20-9293-32DBBB81078A}" presName="parTx" presStyleLbl="revTx" presStyleIdx="1" presStyleCnt="5">
        <dgm:presLayoutVars>
          <dgm:chMax val="1"/>
          <dgm:bulletEnabled val="1"/>
        </dgm:presLayoutVars>
      </dgm:prSet>
      <dgm:spPr/>
      <dgm:t>
        <a:bodyPr/>
        <a:lstStyle/>
        <a:p>
          <a:endParaRPr lang="en-US"/>
        </a:p>
      </dgm:t>
    </dgm:pt>
    <dgm:pt modelId="{F4808F2A-C7DF-488F-BB5A-F759250314AB}" type="pres">
      <dgm:prSet presAssocID="{A62A4732-D2D6-4C20-9293-32DBBB81078A}" presName="bracket" presStyleLbl="parChTrans1D1" presStyleIdx="1" presStyleCnt="5"/>
      <dgm:spPr/>
      <dgm:t>
        <a:bodyPr/>
        <a:lstStyle/>
        <a:p>
          <a:endParaRPr lang="en-US"/>
        </a:p>
      </dgm:t>
    </dgm:pt>
    <dgm:pt modelId="{3D3FBA90-07C0-489D-BC81-79A6F6048EFF}" type="pres">
      <dgm:prSet presAssocID="{A62A4732-D2D6-4C20-9293-32DBBB81078A}" presName="spH" presStyleCnt="0"/>
      <dgm:spPr/>
      <dgm:t>
        <a:bodyPr/>
        <a:lstStyle/>
        <a:p>
          <a:endParaRPr lang="en-US"/>
        </a:p>
      </dgm:t>
    </dgm:pt>
    <dgm:pt modelId="{5BC02914-C4D2-4F86-A9C6-1AF8FD311B31}" type="pres">
      <dgm:prSet presAssocID="{A62A4732-D2D6-4C20-9293-32DBBB81078A}" presName="desTx" presStyleLbl="node1" presStyleIdx="1" presStyleCnt="5">
        <dgm:presLayoutVars>
          <dgm:bulletEnabled val="1"/>
        </dgm:presLayoutVars>
      </dgm:prSet>
      <dgm:spPr/>
      <dgm:t>
        <a:bodyPr/>
        <a:lstStyle/>
        <a:p>
          <a:endParaRPr lang="en-US"/>
        </a:p>
      </dgm:t>
    </dgm:pt>
    <dgm:pt modelId="{9FF6EBF7-126B-4A3E-AC05-004E8E5650FE}" type="pres">
      <dgm:prSet presAssocID="{845A990E-E857-4F4D-BD87-40088267AD0D}" presName="spV" presStyleCnt="0"/>
      <dgm:spPr/>
      <dgm:t>
        <a:bodyPr/>
        <a:lstStyle/>
        <a:p>
          <a:endParaRPr lang="en-US"/>
        </a:p>
      </dgm:t>
    </dgm:pt>
    <dgm:pt modelId="{64CBE70D-ECDA-4CC1-816C-673FEC6CBD1D}" type="pres">
      <dgm:prSet presAssocID="{9D786CE2-A670-4F42-AE9F-C79FD15889EA}" presName="linNode" presStyleCnt="0"/>
      <dgm:spPr/>
      <dgm:t>
        <a:bodyPr/>
        <a:lstStyle/>
        <a:p>
          <a:endParaRPr lang="en-US"/>
        </a:p>
      </dgm:t>
    </dgm:pt>
    <dgm:pt modelId="{15DCFD21-130A-455A-8434-EF7EA5D2837C}" type="pres">
      <dgm:prSet presAssocID="{9D786CE2-A670-4F42-AE9F-C79FD15889EA}" presName="parTx" presStyleLbl="revTx" presStyleIdx="2" presStyleCnt="5">
        <dgm:presLayoutVars>
          <dgm:chMax val="1"/>
          <dgm:bulletEnabled val="1"/>
        </dgm:presLayoutVars>
      </dgm:prSet>
      <dgm:spPr/>
      <dgm:t>
        <a:bodyPr/>
        <a:lstStyle/>
        <a:p>
          <a:endParaRPr lang="en-US"/>
        </a:p>
      </dgm:t>
    </dgm:pt>
    <dgm:pt modelId="{1D0BEA58-8AA3-4F5E-AFA3-AA5ED9481EEC}" type="pres">
      <dgm:prSet presAssocID="{9D786CE2-A670-4F42-AE9F-C79FD15889EA}" presName="bracket" presStyleLbl="parChTrans1D1" presStyleIdx="2" presStyleCnt="5"/>
      <dgm:spPr/>
      <dgm:t>
        <a:bodyPr/>
        <a:lstStyle/>
        <a:p>
          <a:endParaRPr lang="en-US"/>
        </a:p>
      </dgm:t>
    </dgm:pt>
    <dgm:pt modelId="{BF2D38CC-139B-468E-ADC7-1369EAD0FABD}" type="pres">
      <dgm:prSet presAssocID="{9D786CE2-A670-4F42-AE9F-C79FD15889EA}" presName="spH" presStyleCnt="0"/>
      <dgm:spPr/>
      <dgm:t>
        <a:bodyPr/>
        <a:lstStyle/>
        <a:p>
          <a:endParaRPr lang="en-US"/>
        </a:p>
      </dgm:t>
    </dgm:pt>
    <dgm:pt modelId="{99643145-4106-4404-ACE4-23B0046F885B}" type="pres">
      <dgm:prSet presAssocID="{9D786CE2-A670-4F42-AE9F-C79FD15889EA}" presName="desTx" presStyleLbl="node1" presStyleIdx="2" presStyleCnt="5">
        <dgm:presLayoutVars>
          <dgm:bulletEnabled val="1"/>
        </dgm:presLayoutVars>
      </dgm:prSet>
      <dgm:spPr/>
      <dgm:t>
        <a:bodyPr/>
        <a:lstStyle/>
        <a:p>
          <a:endParaRPr lang="en-US"/>
        </a:p>
      </dgm:t>
    </dgm:pt>
    <dgm:pt modelId="{9A22AD14-14ED-4560-B5C3-C189611C42FF}" type="pres">
      <dgm:prSet presAssocID="{9BD56592-A960-49D2-BAE0-2242A3263CE1}" presName="spV" presStyleCnt="0"/>
      <dgm:spPr/>
      <dgm:t>
        <a:bodyPr/>
        <a:lstStyle/>
        <a:p>
          <a:endParaRPr lang="en-US"/>
        </a:p>
      </dgm:t>
    </dgm:pt>
    <dgm:pt modelId="{B53C615A-133B-4B4A-AC8F-315D266AE1B3}" type="pres">
      <dgm:prSet presAssocID="{484714C6-9B0B-4AE6-B4AB-0FCD28BE75EB}" presName="linNode" presStyleCnt="0"/>
      <dgm:spPr/>
      <dgm:t>
        <a:bodyPr/>
        <a:lstStyle/>
        <a:p>
          <a:endParaRPr lang="en-US"/>
        </a:p>
      </dgm:t>
    </dgm:pt>
    <dgm:pt modelId="{2EFC68D3-7A53-47E8-B99B-CD6CF948D0F8}" type="pres">
      <dgm:prSet presAssocID="{484714C6-9B0B-4AE6-B4AB-0FCD28BE75EB}" presName="parTx" presStyleLbl="revTx" presStyleIdx="3" presStyleCnt="5">
        <dgm:presLayoutVars>
          <dgm:chMax val="1"/>
          <dgm:bulletEnabled val="1"/>
        </dgm:presLayoutVars>
      </dgm:prSet>
      <dgm:spPr/>
      <dgm:t>
        <a:bodyPr/>
        <a:lstStyle/>
        <a:p>
          <a:endParaRPr lang="en-US"/>
        </a:p>
      </dgm:t>
    </dgm:pt>
    <dgm:pt modelId="{FDCEE0E5-AC4D-4186-BC9B-69DEA3836960}" type="pres">
      <dgm:prSet presAssocID="{484714C6-9B0B-4AE6-B4AB-0FCD28BE75EB}" presName="bracket" presStyleLbl="parChTrans1D1" presStyleIdx="3" presStyleCnt="5"/>
      <dgm:spPr/>
      <dgm:t>
        <a:bodyPr/>
        <a:lstStyle/>
        <a:p>
          <a:endParaRPr lang="en-US"/>
        </a:p>
      </dgm:t>
    </dgm:pt>
    <dgm:pt modelId="{3D7660E5-44C9-45A7-939C-3B51E8D92096}" type="pres">
      <dgm:prSet presAssocID="{484714C6-9B0B-4AE6-B4AB-0FCD28BE75EB}" presName="spH" presStyleCnt="0"/>
      <dgm:spPr/>
      <dgm:t>
        <a:bodyPr/>
        <a:lstStyle/>
        <a:p>
          <a:endParaRPr lang="en-US"/>
        </a:p>
      </dgm:t>
    </dgm:pt>
    <dgm:pt modelId="{7C374B61-B153-4801-8E3E-910EAA25A8CA}" type="pres">
      <dgm:prSet presAssocID="{484714C6-9B0B-4AE6-B4AB-0FCD28BE75EB}" presName="desTx" presStyleLbl="node1" presStyleIdx="3" presStyleCnt="5">
        <dgm:presLayoutVars>
          <dgm:bulletEnabled val="1"/>
        </dgm:presLayoutVars>
      </dgm:prSet>
      <dgm:spPr/>
      <dgm:t>
        <a:bodyPr/>
        <a:lstStyle/>
        <a:p>
          <a:endParaRPr lang="en-US"/>
        </a:p>
      </dgm:t>
    </dgm:pt>
    <dgm:pt modelId="{FF67C8C5-A4C3-4AED-BB37-F1064441953D}" type="pres">
      <dgm:prSet presAssocID="{A1FDFAA0-70E0-43C6-BB24-66F8EED24A8C}" presName="spV" presStyleCnt="0"/>
      <dgm:spPr/>
      <dgm:t>
        <a:bodyPr/>
        <a:lstStyle/>
        <a:p>
          <a:endParaRPr lang="en-US"/>
        </a:p>
      </dgm:t>
    </dgm:pt>
    <dgm:pt modelId="{E1EA8DFF-35E6-4FA1-A2F6-03EC74C7418C}" type="pres">
      <dgm:prSet presAssocID="{46D8D67E-D441-4DE1-AC56-0F2BA8B9E343}" presName="linNode" presStyleCnt="0"/>
      <dgm:spPr/>
      <dgm:t>
        <a:bodyPr/>
        <a:lstStyle/>
        <a:p>
          <a:endParaRPr lang="en-US"/>
        </a:p>
      </dgm:t>
    </dgm:pt>
    <dgm:pt modelId="{F758F177-1BB5-4784-AC7E-CA521B0B80C0}" type="pres">
      <dgm:prSet presAssocID="{46D8D67E-D441-4DE1-AC56-0F2BA8B9E343}" presName="parTx" presStyleLbl="revTx" presStyleIdx="4" presStyleCnt="5">
        <dgm:presLayoutVars>
          <dgm:chMax val="1"/>
          <dgm:bulletEnabled val="1"/>
        </dgm:presLayoutVars>
      </dgm:prSet>
      <dgm:spPr/>
      <dgm:t>
        <a:bodyPr/>
        <a:lstStyle/>
        <a:p>
          <a:endParaRPr lang="en-US"/>
        </a:p>
      </dgm:t>
    </dgm:pt>
    <dgm:pt modelId="{3043FD8A-F44F-4CE7-8B5F-60400A003AF4}" type="pres">
      <dgm:prSet presAssocID="{46D8D67E-D441-4DE1-AC56-0F2BA8B9E343}" presName="bracket" presStyleLbl="parChTrans1D1" presStyleIdx="4" presStyleCnt="5"/>
      <dgm:spPr/>
      <dgm:t>
        <a:bodyPr/>
        <a:lstStyle/>
        <a:p>
          <a:endParaRPr lang="en-US"/>
        </a:p>
      </dgm:t>
    </dgm:pt>
    <dgm:pt modelId="{478432DD-3F0E-423E-B5C2-564452D228FC}" type="pres">
      <dgm:prSet presAssocID="{46D8D67E-D441-4DE1-AC56-0F2BA8B9E343}" presName="spH" presStyleCnt="0"/>
      <dgm:spPr/>
      <dgm:t>
        <a:bodyPr/>
        <a:lstStyle/>
        <a:p>
          <a:endParaRPr lang="en-US"/>
        </a:p>
      </dgm:t>
    </dgm:pt>
    <dgm:pt modelId="{8E423F4D-AC3F-4B0C-901C-0CE4D8C0AA4D}" type="pres">
      <dgm:prSet presAssocID="{46D8D67E-D441-4DE1-AC56-0F2BA8B9E343}" presName="desTx" presStyleLbl="node1" presStyleIdx="4" presStyleCnt="5">
        <dgm:presLayoutVars>
          <dgm:bulletEnabled val="1"/>
        </dgm:presLayoutVars>
      </dgm:prSet>
      <dgm:spPr/>
      <dgm:t>
        <a:bodyPr/>
        <a:lstStyle/>
        <a:p>
          <a:endParaRPr lang="en-US"/>
        </a:p>
      </dgm:t>
    </dgm:pt>
  </dgm:ptLst>
  <dgm:cxnLst>
    <dgm:cxn modelId="{F887C7F4-B71E-4B17-9E07-D48C6E333F17}" srcId="{A62A4732-D2D6-4C20-9293-32DBBB81078A}" destId="{45BF93D5-A70E-4BBE-9D7A-8A6F76DEBE4F}" srcOrd="0" destOrd="0" parTransId="{6D030D2C-EDCB-45BF-9ACA-B423CABB9B45}" sibTransId="{C58AAA11-DAD4-4F73-9C18-DC227B5E1776}"/>
    <dgm:cxn modelId="{9CD48F12-F72C-4F97-AABB-F0CF9537145D}" srcId="{CAAFB615-AC47-44C0-9D78-CA05DF265F6E}" destId="{9DC08C49-E922-49E4-BF09-3633A2339A0D}" srcOrd="0" destOrd="0" parTransId="{5BF84E22-AA04-4BCE-8FAE-FAC8F7E715D5}" sibTransId="{2C5528E6-50F6-4DA6-BCA8-0A8B0E6A8193}"/>
    <dgm:cxn modelId="{B056AB5C-5740-4B12-B812-371EB2F2448B}" type="presOf" srcId="{CAAFB615-AC47-44C0-9D78-CA05DF265F6E}" destId="{526CC884-CF08-439D-96D9-0D6FC4D92C18}" srcOrd="0" destOrd="0" presId="urn:diagrams.loki3.com/BracketList+Icon"/>
    <dgm:cxn modelId="{772C059F-F378-466B-BE92-E35C3A4AFD51}" type="presOf" srcId="{46D8D67E-D441-4DE1-AC56-0F2BA8B9E343}" destId="{F758F177-1BB5-4784-AC7E-CA521B0B80C0}" srcOrd="0" destOrd="0" presId="urn:diagrams.loki3.com/BracketList+Icon"/>
    <dgm:cxn modelId="{43EA54CD-0FD8-45D8-9BC2-FA8A01E0A340}" type="presOf" srcId="{A62A4732-D2D6-4C20-9293-32DBBB81078A}" destId="{2AEFD997-ED15-4B83-9E93-F66C5F1A0361}" srcOrd="0" destOrd="0" presId="urn:diagrams.loki3.com/BracketList+Icon"/>
    <dgm:cxn modelId="{F25FDB04-B9CA-4AC6-9F69-FBABAD949E31}" type="presOf" srcId="{484714C6-9B0B-4AE6-B4AB-0FCD28BE75EB}" destId="{2EFC68D3-7A53-47E8-B99B-CD6CF948D0F8}" srcOrd="0" destOrd="0" presId="urn:diagrams.loki3.com/BracketList+Icon"/>
    <dgm:cxn modelId="{B16DDCD8-C2E9-4CB1-89EC-E1FEF9680051}" srcId="{CAAFB615-AC47-44C0-9D78-CA05DF265F6E}" destId="{484714C6-9B0B-4AE6-B4AB-0FCD28BE75EB}" srcOrd="3" destOrd="0" parTransId="{1CE2AEC1-6B8C-496A-8799-F2A6F4A1CBC3}" sibTransId="{A1FDFAA0-70E0-43C6-BB24-66F8EED24A8C}"/>
    <dgm:cxn modelId="{F58D3489-803F-4B3F-9929-1980C3999CBA}" srcId="{CAAFB615-AC47-44C0-9D78-CA05DF265F6E}" destId="{9D786CE2-A670-4F42-AE9F-C79FD15889EA}" srcOrd="2" destOrd="0" parTransId="{42B93CB3-DA1C-46AB-8443-377ADEDBD454}" sibTransId="{9BD56592-A960-49D2-BAE0-2242A3263CE1}"/>
    <dgm:cxn modelId="{862C642D-9B5D-40C0-AFAE-D79EA6428E29}" srcId="{484714C6-9B0B-4AE6-B4AB-0FCD28BE75EB}" destId="{4F8A4B3E-CD69-4D79-9759-7344BD6F830B}" srcOrd="0" destOrd="0" parTransId="{CC100E16-45F0-4F68-BBAF-3B40D3CF7F06}" sibTransId="{E55108A5-2EF6-474F-996F-19DA7537F38B}"/>
    <dgm:cxn modelId="{9DAE96DE-24BF-4F88-968D-7FAB0CAE5E13}" type="presOf" srcId="{871D01FC-A17E-4214-8428-E4641992A0C4}" destId="{99643145-4106-4404-ACE4-23B0046F885B}" srcOrd="0" destOrd="0" presId="urn:diagrams.loki3.com/BracketList+Icon"/>
    <dgm:cxn modelId="{F197BEE7-66BF-49D2-ACC5-6CA4C5C1101A}" srcId="{9DC08C49-E922-49E4-BF09-3633A2339A0D}" destId="{E119A5A6-467E-4338-8F9A-28DD56F412BA}" srcOrd="0" destOrd="0" parTransId="{36C64F44-4063-429D-A054-C2052E5062EA}" sibTransId="{AA71CDC3-57CD-4A11-93DA-C466FD61D5B8}"/>
    <dgm:cxn modelId="{1351BD11-D15F-498A-9074-51509DEA683C}" srcId="{CAAFB615-AC47-44C0-9D78-CA05DF265F6E}" destId="{A62A4732-D2D6-4C20-9293-32DBBB81078A}" srcOrd="1" destOrd="0" parTransId="{6E19A3FE-3A80-41D1-B47E-CC81F1149BE3}" sibTransId="{845A990E-E857-4F4D-BD87-40088267AD0D}"/>
    <dgm:cxn modelId="{686DE711-4DB1-42B5-BEF4-ED028ADE6BA9}" srcId="{CAAFB615-AC47-44C0-9D78-CA05DF265F6E}" destId="{46D8D67E-D441-4DE1-AC56-0F2BA8B9E343}" srcOrd="4" destOrd="0" parTransId="{120B4C41-46FC-49D7-AB47-92C96E5A9247}" sibTransId="{389DC16B-3567-464A-88B1-88052E1135EC}"/>
    <dgm:cxn modelId="{EF2D9A5C-01DF-4848-A3A6-BC4A3EC4AA2F}" srcId="{46D8D67E-D441-4DE1-AC56-0F2BA8B9E343}" destId="{32786239-7038-425D-A0B7-EBAD555771F1}" srcOrd="0" destOrd="0" parTransId="{DD0BF7AF-F1D6-490B-8094-85B6583B0EE7}" sibTransId="{8F674C99-7ACC-4ECF-9EA4-67A944E5E6B0}"/>
    <dgm:cxn modelId="{22B5E191-B7F5-4A1C-8ADC-8ACF8B5800EA}" type="presOf" srcId="{9DC08C49-E922-49E4-BF09-3633A2339A0D}" destId="{4950BA2F-2A98-43CA-B7D3-4F72531B20A2}" srcOrd="0" destOrd="0" presId="urn:diagrams.loki3.com/BracketList+Icon"/>
    <dgm:cxn modelId="{D34A0DA9-8B75-4EAC-8454-C72FA02E995B}" srcId="{9D786CE2-A670-4F42-AE9F-C79FD15889EA}" destId="{871D01FC-A17E-4214-8428-E4641992A0C4}" srcOrd="0" destOrd="0" parTransId="{A9D794E0-3F1B-4164-8483-38492C39625A}" sibTransId="{86F12D6F-5175-4A33-ACB8-5867790033E2}"/>
    <dgm:cxn modelId="{E28E25C5-3977-4A73-B891-FC15CFC379B6}" type="presOf" srcId="{E119A5A6-467E-4338-8F9A-28DD56F412BA}" destId="{0F259143-485A-4AF3-9154-B973163BF3E2}" srcOrd="0" destOrd="0" presId="urn:diagrams.loki3.com/BracketList+Icon"/>
    <dgm:cxn modelId="{8E188D21-70AF-4EF6-AE6E-2C62740E0CDD}" type="presOf" srcId="{45BF93D5-A70E-4BBE-9D7A-8A6F76DEBE4F}" destId="{5BC02914-C4D2-4F86-A9C6-1AF8FD311B31}" srcOrd="0" destOrd="0" presId="urn:diagrams.loki3.com/BracketList+Icon"/>
    <dgm:cxn modelId="{39FD8F01-2C46-40F3-9E5E-1F40917964B7}" type="presOf" srcId="{32786239-7038-425D-A0B7-EBAD555771F1}" destId="{8E423F4D-AC3F-4B0C-901C-0CE4D8C0AA4D}" srcOrd="0" destOrd="0" presId="urn:diagrams.loki3.com/BracketList+Icon"/>
    <dgm:cxn modelId="{93981E9E-8B63-4748-80F2-0840A481675A}" type="presOf" srcId="{4F8A4B3E-CD69-4D79-9759-7344BD6F830B}" destId="{7C374B61-B153-4801-8E3E-910EAA25A8CA}" srcOrd="0" destOrd="0" presId="urn:diagrams.loki3.com/BracketList+Icon"/>
    <dgm:cxn modelId="{52F40075-C5D4-4762-B10F-9EA7A42E8C43}" type="presOf" srcId="{9D786CE2-A670-4F42-AE9F-C79FD15889EA}" destId="{15DCFD21-130A-455A-8434-EF7EA5D2837C}" srcOrd="0" destOrd="0" presId="urn:diagrams.loki3.com/BracketList+Icon"/>
    <dgm:cxn modelId="{7260AA96-9636-4CB3-8351-BC1E7B158361}" type="presParOf" srcId="{526CC884-CF08-439D-96D9-0D6FC4D92C18}" destId="{0DD02AFD-C319-423F-981C-FC4B2383279A}" srcOrd="0" destOrd="0" presId="urn:diagrams.loki3.com/BracketList+Icon"/>
    <dgm:cxn modelId="{713B5F7B-CDEA-4B82-878F-B38AC4B27A7B}" type="presParOf" srcId="{0DD02AFD-C319-423F-981C-FC4B2383279A}" destId="{4950BA2F-2A98-43CA-B7D3-4F72531B20A2}" srcOrd="0" destOrd="0" presId="urn:diagrams.loki3.com/BracketList+Icon"/>
    <dgm:cxn modelId="{AC3C8468-2498-4FD2-87A2-AEDCDFB9D346}" type="presParOf" srcId="{0DD02AFD-C319-423F-981C-FC4B2383279A}" destId="{20D2551C-5394-49E5-A997-4B1036CC1A52}" srcOrd="1" destOrd="0" presId="urn:diagrams.loki3.com/BracketList+Icon"/>
    <dgm:cxn modelId="{0B7FB90A-44A4-4727-8A02-F6A10D42E71A}" type="presParOf" srcId="{0DD02AFD-C319-423F-981C-FC4B2383279A}" destId="{71DF802D-C179-4E64-8E10-53553A88668F}" srcOrd="2" destOrd="0" presId="urn:diagrams.loki3.com/BracketList+Icon"/>
    <dgm:cxn modelId="{7C182B9C-0537-4CDA-AF02-797C2A8822A1}" type="presParOf" srcId="{0DD02AFD-C319-423F-981C-FC4B2383279A}" destId="{0F259143-485A-4AF3-9154-B973163BF3E2}" srcOrd="3" destOrd="0" presId="urn:diagrams.loki3.com/BracketList+Icon"/>
    <dgm:cxn modelId="{CDD848D8-A8F8-49A9-B75D-8A9988035267}" type="presParOf" srcId="{526CC884-CF08-439D-96D9-0D6FC4D92C18}" destId="{717D301B-4466-45D1-9D33-8149F0BF3348}" srcOrd="1" destOrd="0" presId="urn:diagrams.loki3.com/BracketList+Icon"/>
    <dgm:cxn modelId="{A6B206C4-A6A5-47FF-9F8A-FD839D43D4A1}" type="presParOf" srcId="{526CC884-CF08-439D-96D9-0D6FC4D92C18}" destId="{1B75EADE-DC47-43E4-A911-3BCF8573B9E7}" srcOrd="2" destOrd="0" presId="urn:diagrams.loki3.com/BracketList+Icon"/>
    <dgm:cxn modelId="{636804D8-FDDD-4576-B6B2-C1FAE69B4B01}" type="presParOf" srcId="{1B75EADE-DC47-43E4-A911-3BCF8573B9E7}" destId="{2AEFD997-ED15-4B83-9E93-F66C5F1A0361}" srcOrd="0" destOrd="0" presId="urn:diagrams.loki3.com/BracketList+Icon"/>
    <dgm:cxn modelId="{A9D6B52E-D6EA-4333-BA98-17172824974F}" type="presParOf" srcId="{1B75EADE-DC47-43E4-A911-3BCF8573B9E7}" destId="{F4808F2A-C7DF-488F-BB5A-F759250314AB}" srcOrd="1" destOrd="0" presId="urn:diagrams.loki3.com/BracketList+Icon"/>
    <dgm:cxn modelId="{2AFA8BE2-6DBC-4CD8-8D54-5D5DA66909D4}" type="presParOf" srcId="{1B75EADE-DC47-43E4-A911-3BCF8573B9E7}" destId="{3D3FBA90-07C0-489D-BC81-79A6F6048EFF}" srcOrd="2" destOrd="0" presId="urn:diagrams.loki3.com/BracketList+Icon"/>
    <dgm:cxn modelId="{1A44633A-D68D-4AD2-BF70-E927851EEEE7}" type="presParOf" srcId="{1B75EADE-DC47-43E4-A911-3BCF8573B9E7}" destId="{5BC02914-C4D2-4F86-A9C6-1AF8FD311B31}" srcOrd="3" destOrd="0" presId="urn:diagrams.loki3.com/BracketList+Icon"/>
    <dgm:cxn modelId="{BC497F25-2A2A-4190-B252-9A3D3A806CD5}" type="presParOf" srcId="{526CC884-CF08-439D-96D9-0D6FC4D92C18}" destId="{9FF6EBF7-126B-4A3E-AC05-004E8E5650FE}" srcOrd="3" destOrd="0" presId="urn:diagrams.loki3.com/BracketList+Icon"/>
    <dgm:cxn modelId="{8380F1EA-B9E5-4F67-8201-67BC89380CA7}" type="presParOf" srcId="{526CC884-CF08-439D-96D9-0D6FC4D92C18}" destId="{64CBE70D-ECDA-4CC1-816C-673FEC6CBD1D}" srcOrd="4" destOrd="0" presId="urn:diagrams.loki3.com/BracketList+Icon"/>
    <dgm:cxn modelId="{A4D2D398-3712-4277-BE3B-CC4136B5C814}" type="presParOf" srcId="{64CBE70D-ECDA-4CC1-816C-673FEC6CBD1D}" destId="{15DCFD21-130A-455A-8434-EF7EA5D2837C}" srcOrd="0" destOrd="0" presId="urn:diagrams.loki3.com/BracketList+Icon"/>
    <dgm:cxn modelId="{6A1E4DC8-DFE5-4549-9861-103E5B9E06FA}" type="presParOf" srcId="{64CBE70D-ECDA-4CC1-816C-673FEC6CBD1D}" destId="{1D0BEA58-8AA3-4F5E-AFA3-AA5ED9481EEC}" srcOrd="1" destOrd="0" presId="urn:diagrams.loki3.com/BracketList+Icon"/>
    <dgm:cxn modelId="{7F82A81D-D79C-492A-BEAA-3776B443437A}" type="presParOf" srcId="{64CBE70D-ECDA-4CC1-816C-673FEC6CBD1D}" destId="{BF2D38CC-139B-468E-ADC7-1369EAD0FABD}" srcOrd="2" destOrd="0" presId="urn:diagrams.loki3.com/BracketList+Icon"/>
    <dgm:cxn modelId="{DDD1E612-8847-4937-981F-3B8EA5342732}" type="presParOf" srcId="{64CBE70D-ECDA-4CC1-816C-673FEC6CBD1D}" destId="{99643145-4106-4404-ACE4-23B0046F885B}" srcOrd="3" destOrd="0" presId="urn:diagrams.loki3.com/BracketList+Icon"/>
    <dgm:cxn modelId="{65B5FA43-57B4-4C6D-A8F8-C3D5806E87A0}" type="presParOf" srcId="{526CC884-CF08-439D-96D9-0D6FC4D92C18}" destId="{9A22AD14-14ED-4560-B5C3-C189611C42FF}" srcOrd="5" destOrd="0" presId="urn:diagrams.loki3.com/BracketList+Icon"/>
    <dgm:cxn modelId="{4AFEF37D-22E4-4CA6-B565-C550A425BBE2}" type="presParOf" srcId="{526CC884-CF08-439D-96D9-0D6FC4D92C18}" destId="{B53C615A-133B-4B4A-AC8F-315D266AE1B3}" srcOrd="6" destOrd="0" presId="urn:diagrams.loki3.com/BracketList+Icon"/>
    <dgm:cxn modelId="{D2D697E7-116C-43E5-AC88-05E51B72D533}" type="presParOf" srcId="{B53C615A-133B-4B4A-AC8F-315D266AE1B3}" destId="{2EFC68D3-7A53-47E8-B99B-CD6CF948D0F8}" srcOrd="0" destOrd="0" presId="urn:diagrams.loki3.com/BracketList+Icon"/>
    <dgm:cxn modelId="{D4D05F64-2A6F-4755-A75F-DC70A2581E3E}" type="presParOf" srcId="{B53C615A-133B-4B4A-AC8F-315D266AE1B3}" destId="{FDCEE0E5-AC4D-4186-BC9B-69DEA3836960}" srcOrd="1" destOrd="0" presId="urn:diagrams.loki3.com/BracketList+Icon"/>
    <dgm:cxn modelId="{D5AEF11D-EAC0-462A-93A1-00D205D6E83B}" type="presParOf" srcId="{B53C615A-133B-4B4A-AC8F-315D266AE1B3}" destId="{3D7660E5-44C9-45A7-939C-3B51E8D92096}" srcOrd="2" destOrd="0" presId="urn:diagrams.loki3.com/BracketList+Icon"/>
    <dgm:cxn modelId="{AF611760-16F5-4BFD-A0D0-5965857AD810}" type="presParOf" srcId="{B53C615A-133B-4B4A-AC8F-315D266AE1B3}" destId="{7C374B61-B153-4801-8E3E-910EAA25A8CA}" srcOrd="3" destOrd="0" presId="urn:diagrams.loki3.com/BracketList+Icon"/>
    <dgm:cxn modelId="{6C317538-A6C7-49B3-A332-C5CC8B11BEA6}" type="presParOf" srcId="{526CC884-CF08-439D-96D9-0D6FC4D92C18}" destId="{FF67C8C5-A4C3-4AED-BB37-F1064441953D}" srcOrd="7" destOrd="0" presId="urn:diagrams.loki3.com/BracketList+Icon"/>
    <dgm:cxn modelId="{F75C1B86-0CAD-43E6-8933-9D92787FBA54}" type="presParOf" srcId="{526CC884-CF08-439D-96D9-0D6FC4D92C18}" destId="{E1EA8DFF-35E6-4FA1-A2F6-03EC74C7418C}" srcOrd="8" destOrd="0" presId="urn:diagrams.loki3.com/BracketList+Icon"/>
    <dgm:cxn modelId="{0044A406-4206-472A-924F-29F2BCB5587E}" type="presParOf" srcId="{E1EA8DFF-35E6-4FA1-A2F6-03EC74C7418C}" destId="{F758F177-1BB5-4784-AC7E-CA521B0B80C0}" srcOrd="0" destOrd="0" presId="urn:diagrams.loki3.com/BracketList+Icon"/>
    <dgm:cxn modelId="{024B78A3-4CF9-414F-AFDA-7088164D9019}" type="presParOf" srcId="{E1EA8DFF-35E6-4FA1-A2F6-03EC74C7418C}" destId="{3043FD8A-F44F-4CE7-8B5F-60400A003AF4}" srcOrd="1" destOrd="0" presId="urn:diagrams.loki3.com/BracketList+Icon"/>
    <dgm:cxn modelId="{A7F4E37F-8BDF-4ABC-81FF-11497689C495}" type="presParOf" srcId="{E1EA8DFF-35E6-4FA1-A2F6-03EC74C7418C}" destId="{478432DD-3F0E-423E-B5C2-564452D228FC}" srcOrd="2" destOrd="0" presId="urn:diagrams.loki3.com/BracketList+Icon"/>
    <dgm:cxn modelId="{2E53F5DA-79B1-4808-A7BB-C3F4A1A70937}" type="presParOf" srcId="{E1EA8DFF-35E6-4FA1-A2F6-03EC74C7418C}" destId="{8E423F4D-AC3F-4B0C-901C-0CE4D8C0AA4D}" srcOrd="3" destOrd="0" presId="urn:diagrams.loki3.com/BracketLis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diagrams.loki3.com/BracketList+Icon">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6BA3A-A2F9-2242-B760-7D43E414986C}" type="datetimeFigureOut">
              <a:rPr lang="en-US" smtClean="0"/>
              <a:t>9/7/2016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80CA6A6-B3A7-1D4C-B504-759EFE177DF9}" type="slidenum">
              <a:rPr lang="en-US" smtClean="0"/>
              <a:t>‹#›</a:t>
            </a:fld>
            <a:endParaRPr lang="en-US" dirty="0"/>
          </a:p>
        </p:txBody>
      </p:sp>
    </p:spTree>
    <p:extLst>
      <p:ext uri="{BB962C8B-B14F-4D97-AF65-F5344CB8AC3E}">
        <p14:creationId xmlns:p14="http://schemas.microsoft.com/office/powerpoint/2010/main" val="138022451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5.png>
</file>

<file path=ppt/media/image37.png>
</file>

<file path=ppt/media/image4.jpg>
</file>

<file path=ppt/media/image43.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5B3993-9AEE-F044-890A-4ABC643069DC}" type="datetimeFigureOut">
              <a:rPr lang="en-US" smtClean="0"/>
              <a:t>9/7/2016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8C603AD-7BE0-C14A-AD8F-20F052A5AD58}" type="slidenum">
              <a:rPr lang="en-US" smtClean="0"/>
              <a:t>‹#›</a:t>
            </a:fld>
            <a:endParaRPr lang="en-US" dirty="0"/>
          </a:p>
        </p:txBody>
      </p:sp>
    </p:spTree>
    <p:extLst>
      <p:ext uri="{BB962C8B-B14F-4D97-AF65-F5344CB8AC3E}">
        <p14:creationId xmlns:p14="http://schemas.microsoft.com/office/powerpoint/2010/main" val="48734139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a:t>
            </a:fld>
            <a:endParaRPr lang="en-US" dirty="0"/>
          </a:p>
        </p:txBody>
      </p:sp>
    </p:spTree>
    <p:extLst>
      <p:ext uri="{BB962C8B-B14F-4D97-AF65-F5344CB8AC3E}">
        <p14:creationId xmlns:p14="http://schemas.microsoft.com/office/powerpoint/2010/main" val="3400466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13</a:t>
            </a:fld>
            <a:endParaRPr lang="en-US" dirty="0"/>
          </a:p>
        </p:txBody>
      </p:sp>
    </p:spTree>
    <p:extLst>
      <p:ext uri="{BB962C8B-B14F-4D97-AF65-F5344CB8AC3E}">
        <p14:creationId xmlns:p14="http://schemas.microsoft.com/office/powerpoint/2010/main" val="3314247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Lilly domain standards also house metadata.</a:t>
            </a:r>
          </a:p>
          <a:p>
            <a:r>
              <a:rPr lang="en-US" dirty="0" smtClean="0"/>
              <a:t>Lilly</a:t>
            </a:r>
            <a:r>
              <a:rPr lang="en-US" baseline="0" dirty="0" smtClean="0"/>
              <a:t> collects ‘Value Required” and “Variable Required’ . These can be used to set core = “</a:t>
            </a:r>
            <a:r>
              <a:rPr lang="en-US" baseline="0" dirty="0" err="1" smtClean="0"/>
              <a:t>Req</a:t>
            </a:r>
            <a:r>
              <a:rPr lang="en-US" baseline="0" dirty="0" smtClean="0"/>
              <a:t>, </a:t>
            </a:r>
            <a:r>
              <a:rPr lang="en-US" baseline="0" dirty="0" err="1" smtClean="0"/>
              <a:t>Exp</a:t>
            </a:r>
            <a:r>
              <a:rPr lang="en-US" baseline="0" dirty="0" smtClean="0"/>
              <a:t>, or Perm”</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14</a:t>
            </a:fld>
            <a:endParaRPr lang="en-US" dirty="0"/>
          </a:p>
        </p:txBody>
      </p:sp>
    </p:spTree>
    <p:extLst>
      <p:ext uri="{BB962C8B-B14F-4D97-AF65-F5344CB8AC3E}">
        <p14:creationId xmlns:p14="http://schemas.microsoft.com/office/powerpoint/2010/main" val="2996807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Exercise</a:t>
            </a:r>
            <a:r>
              <a:rPr lang="en-US" baseline="0" dirty="0" smtClean="0"/>
              <a:t> was removed, part of DED section.</a:t>
            </a:r>
          </a:p>
          <a:p>
            <a:r>
              <a:rPr lang="en-US" baseline="0" dirty="0" smtClean="0"/>
              <a:t>If determined to reinsert this section, the exercise will need to be updated to make it less complicated, or it could be split into 2 separate exercises.</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15</a:t>
            </a:fld>
            <a:endParaRPr lang="en-US" dirty="0"/>
          </a:p>
        </p:txBody>
      </p:sp>
    </p:spTree>
    <p:extLst>
      <p:ext uri="{BB962C8B-B14F-4D97-AF65-F5344CB8AC3E}">
        <p14:creationId xmlns:p14="http://schemas.microsoft.com/office/powerpoint/2010/main" val="239384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point of the exercise is to see where the DEDs and Data Standards fit within the CDA and Stats Job Functions</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16</a:t>
            </a:fld>
            <a:endParaRPr lang="en-US" dirty="0"/>
          </a:p>
        </p:txBody>
      </p:sp>
    </p:spTree>
    <p:extLst>
      <p:ext uri="{BB962C8B-B14F-4D97-AF65-F5344CB8AC3E}">
        <p14:creationId xmlns:p14="http://schemas.microsoft.com/office/powerpoint/2010/main" val="1885184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17</a:t>
            </a:fld>
            <a:endParaRPr lang="en-US" dirty="0"/>
          </a:p>
        </p:txBody>
      </p:sp>
    </p:spTree>
    <p:extLst>
      <p:ext uri="{BB962C8B-B14F-4D97-AF65-F5344CB8AC3E}">
        <p14:creationId xmlns:p14="http://schemas.microsoft.com/office/powerpoint/2010/main" val="4263924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18</a:t>
            </a:fld>
            <a:endParaRPr lang="en-US" dirty="0"/>
          </a:p>
        </p:txBody>
      </p:sp>
    </p:spTree>
    <p:extLst>
      <p:ext uri="{BB962C8B-B14F-4D97-AF65-F5344CB8AC3E}">
        <p14:creationId xmlns:p14="http://schemas.microsoft.com/office/powerpoint/2010/main" val="12427014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20</a:t>
            </a:fld>
            <a:endParaRPr lang="en-US" dirty="0"/>
          </a:p>
        </p:txBody>
      </p:sp>
    </p:spTree>
    <p:extLst>
      <p:ext uri="{BB962C8B-B14F-4D97-AF65-F5344CB8AC3E}">
        <p14:creationId xmlns:p14="http://schemas.microsoft.com/office/powerpoint/2010/main" val="27279630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21</a:t>
            </a:fld>
            <a:endParaRPr lang="en-US" dirty="0"/>
          </a:p>
        </p:txBody>
      </p:sp>
    </p:spTree>
    <p:extLst>
      <p:ext uri="{BB962C8B-B14F-4D97-AF65-F5344CB8AC3E}">
        <p14:creationId xmlns:p14="http://schemas.microsoft.com/office/powerpoint/2010/main" val="17793516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Discuss</a:t>
            </a:r>
            <a:r>
              <a:rPr lang="en-US" baseline="0" dirty="0" smtClean="0"/>
              <a:t> that all interventions domain have a </a:t>
            </a:r>
            <a:r>
              <a:rPr lang="en-US" baseline="0" dirty="0" err="1" smtClean="0"/>
              <a:t>xxTRT</a:t>
            </a:r>
            <a:r>
              <a:rPr lang="en-US" baseline="0" dirty="0" smtClean="0"/>
              <a:t> variable. This is akin to the Findings Topic variable </a:t>
            </a:r>
            <a:r>
              <a:rPr lang="en-US" baseline="0" dirty="0" err="1" smtClean="0"/>
              <a:t>xxTESTCD</a:t>
            </a:r>
            <a:r>
              <a:rPr lang="en-US" baseline="0" dirty="0" smtClean="0"/>
              <a:t>. Ask trainees what other </a:t>
            </a:r>
            <a:r>
              <a:rPr lang="en-US" baseline="0" dirty="0" err="1" smtClean="0"/>
              <a:t>xxTRT</a:t>
            </a:r>
            <a:r>
              <a:rPr lang="en-US" baseline="0" dirty="0" smtClean="0"/>
              <a:t> variables there are (tell them to thing about the preceding slides: SUTRT, ECTRT, PRTRT</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22</a:t>
            </a:fld>
            <a:endParaRPr lang="en-US" dirty="0"/>
          </a:p>
        </p:txBody>
      </p:sp>
    </p:spTree>
    <p:extLst>
      <p:ext uri="{BB962C8B-B14F-4D97-AF65-F5344CB8AC3E}">
        <p14:creationId xmlns:p14="http://schemas.microsoft.com/office/powerpoint/2010/main" val="180926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a:t>
            </a:r>
            <a:r>
              <a:rPr lang="en-US" baseline="0" dirty="0" smtClean="0"/>
              <a:t> hidden as EVENTs domain not covered prior to this Module.</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23</a:t>
            </a:fld>
            <a:endParaRPr lang="en-US" dirty="0"/>
          </a:p>
        </p:txBody>
      </p:sp>
    </p:spTree>
    <p:extLst>
      <p:ext uri="{BB962C8B-B14F-4D97-AF65-F5344CB8AC3E}">
        <p14:creationId xmlns:p14="http://schemas.microsoft.com/office/powerpoint/2010/main" val="1233746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DED section</a:t>
            </a:r>
            <a:r>
              <a:rPr lang="en-US" baseline="0" dirty="0" smtClean="0"/>
              <a:t> ‘hidden’ in the interest of time. Slide deck is too large to deliver all the content in the allotted amount of time when delivered with Mods 4 and 5 in a single day.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a:t>
            </a:fld>
            <a:endParaRPr lang="en-US" dirty="0"/>
          </a:p>
        </p:txBody>
      </p:sp>
    </p:spTree>
    <p:extLst>
      <p:ext uri="{BB962C8B-B14F-4D97-AF65-F5344CB8AC3E}">
        <p14:creationId xmlns:p14="http://schemas.microsoft.com/office/powerpoint/2010/main" val="13143742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Open SDTM model to let students know that all variables in model are allowed in Interventions domain, unless specifically disqualified for use in the IG.</a:t>
            </a:r>
          </a:p>
          <a:p>
            <a:r>
              <a:rPr lang="en-US" baseline="0" dirty="0" smtClean="0"/>
              <a:t>At Lilly, this has already been done, and the Lilly allowed variables by domain are housed in the  Standards.</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24</a:t>
            </a:fld>
            <a:endParaRPr lang="en-US" dirty="0"/>
          </a:p>
        </p:txBody>
      </p:sp>
    </p:spTree>
    <p:extLst>
      <p:ext uri="{BB962C8B-B14F-4D97-AF65-F5344CB8AC3E}">
        <p14:creationId xmlns:p14="http://schemas.microsoft.com/office/powerpoint/2010/main" val="3361557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KEYS is just an example. Additional variables may be required to create unique records.</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26</a:t>
            </a:fld>
            <a:endParaRPr lang="en-US" dirty="0"/>
          </a:p>
        </p:txBody>
      </p:sp>
    </p:spTree>
    <p:extLst>
      <p:ext uri="{BB962C8B-B14F-4D97-AF65-F5344CB8AC3E}">
        <p14:creationId xmlns:p14="http://schemas.microsoft.com/office/powerpoint/2010/main" val="32766388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that these are used together</a:t>
            </a:r>
            <a:r>
              <a:rPr lang="en-US" baseline="0" dirty="0" smtClean="0"/>
              <a:t> for </a:t>
            </a:r>
            <a:r>
              <a:rPr lang="en-US" baseline="0" dirty="0" err="1" smtClean="0"/>
              <a:t>Prespecified</a:t>
            </a:r>
            <a:r>
              <a:rPr lang="en-US" baseline="0" dirty="0" smtClean="0"/>
              <a:t> meds on a CRF. You do not use </a:t>
            </a:r>
            <a:r>
              <a:rPr lang="en-US" baseline="0" dirty="0" err="1" smtClean="0"/>
              <a:t>xxOCCUR</a:t>
            </a:r>
            <a:r>
              <a:rPr lang="en-US" baseline="0" dirty="0" smtClean="0"/>
              <a:t> w/out </a:t>
            </a:r>
            <a:r>
              <a:rPr lang="en-US" baseline="0" dirty="0" err="1" smtClean="0"/>
              <a:t>xxPRESP</a:t>
            </a:r>
            <a:r>
              <a:rPr lang="en-US" baseline="0" dirty="0" smtClean="0"/>
              <a:t>. They are ‘paired’ variables. Ask students if they remember any other paired variables:  VISIT/VISITNUM, </a:t>
            </a:r>
            <a:r>
              <a:rPr lang="en-US" baseline="0" dirty="0" err="1" smtClean="0"/>
              <a:t>xxTEST</a:t>
            </a:r>
            <a:r>
              <a:rPr lang="en-US" baseline="0" dirty="0" smtClean="0"/>
              <a:t>/</a:t>
            </a:r>
            <a:r>
              <a:rPr lang="en-US" baseline="0" dirty="0" err="1" smtClean="0"/>
              <a:t>xxTESTCD</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27</a:t>
            </a:fld>
            <a:endParaRPr lang="en-US" dirty="0"/>
          </a:p>
        </p:txBody>
      </p:sp>
    </p:spTree>
    <p:extLst>
      <p:ext uri="{BB962C8B-B14F-4D97-AF65-F5344CB8AC3E}">
        <p14:creationId xmlns:p14="http://schemas.microsoft.com/office/powerpoint/2010/main" val="1921499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review of use of CT as it applies to CM. The</a:t>
            </a:r>
            <a:r>
              <a:rPr lang="en-US" baseline="0" dirty="0" smtClean="0"/>
              <a:t> point to be stressed is that the casing of the value must be the same as the CT.</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28</a:t>
            </a:fld>
            <a:endParaRPr lang="en-US" dirty="0"/>
          </a:p>
        </p:txBody>
      </p:sp>
    </p:spTree>
    <p:extLst>
      <p:ext uri="{BB962C8B-B14F-4D97-AF65-F5344CB8AC3E}">
        <p14:creationId xmlns:p14="http://schemas.microsoft.com/office/powerpoint/2010/main" val="36551661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EC</a:t>
            </a:r>
            <a:r>
              <a:rPr lang="en-US" baseline="0" dirty="0" smtClean="0"/>
              <a:t> contains the data captured on the CRF, EX contains the exposure data as calculated per the protocol specified units. If the CRF captures the data in the protocol specified units, EC may not be needed.</a:t>
            </a:r>
          </a:p>
          <a:p>
            <a:r>
              <a:rPr lang="en-US" baseline="0" dirty="0" smtClean="0"/>
              <a:t>Note: EC is new per SDTM IG 3.2.</a:t>
            </a:r>
          </a:p>
        </p:txBody>
      </p:sp>
      <p:sp>
        <p:nvSpPr>
          <p:cNvPr id="4" name="Slide Number Placeholder 3"/>
          <p:cNvSpPr>
            <a:spLocks noGrp="1"/>
          </p:cNvSpPr>
          <p:nvPr>
            <p:ph type="sldNum" sz="quarter" idx="10"/>
          </p:nvPr>
        </p:nvSpPr>
        <p:spPr/>
        <p:txBody>
          <a:bodyPr/>
          <a:lstStyle/>
          <a:p>
            <a:fld id="{38C603AD-7BE0-C14A-AD8F-20F052A5AD58}" type="slidenum">
              <a:rPr lang="en-US" smtClean="0"/>
              <a:t>29</a:t>
            </a:fld>
            <a:endParaRPr lang="en-US" dirty="0"/>
          </a:p>
        </p:txBody>
      </p:sp>
    </p:spTree>
    <p:extLst>
      <p:ext uri="{BB962C8B-B14F-4D97-AF65-F5344CB8AC3E}">
        <p14:creationId xmlns:p14="http://schemas.microsoft.com/office/powerpoint/2010/main" val="9943279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a:t>
            </a:r>
            <a:r>
              <a:rPr lang="en-US" baseline="0" dirty="0" smtClean="0"/>
              <a:t> through the information provided on this slide.  This is the data captured on the CRF. The next 2 slides will show how this data is mapped to EC and EX.</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30</a:t>
            </a:fld>
            <a:endParaRPr lang="en-US" dirty="0"/>
          </a:p>
        </p:txBody>
      </p:sp>
    </p:spTree>
    <p:extLst>
      <p:ext uri="{BB962C8B-B14F-4D97-AF65-F5344CB8AC3E}">
        <p14:creationId xmlns:p14="http://schemas.microsoft.com/office/powerpoint/2010/main" val="34092349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31</a:t>
            </a:fld>
            <a:endParaRPr lang="en-US" dirty="0"/>
          </a:p>
        </p:txBody>
      </p:sp>
    </p:spTree>
    <p:extLst>
      <p:ext uri="{BB962C8B-B14F-4D97-AF65-F5344CB8AC3E}">
        <p14:creationId xmlns:p14="http://schemas.microsoft.com/office/powerpoint/2010/main" val="18381403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p>
          <a:p>
            <a:r>
              <a:rPr lang="en-US" dirty="0" smtClean="0"/>
              <a:t>Per the IG some variables</a:t>
            </a:r>
            <a:r>
              <a:rPr lang="en-US" baseline="0" dirty="0" smtClean="0"/>
              <a:t> are not recommended for use in EX.</a:t>
            </a:r>
          </a:p>
          <a:p>
            <a:r>
              <a:rPr lang="en-US" baseline="0" dirty="0" smtClean="0"/>
              <a:t>EX contains data for study medications received. EX does not contain data for drug not given (like AE only contains AEs that occurred).</a:t>
            </a:r>
          </a:p>
          <a:p>
            <a:r>
              <a:rPr lang="en-US" baseline="0" dirty="0" smtClean="0"/>
              <a:t>Note:</a:t>
            </a:r>
          </a:p>
          <a:p>
            <a:r>
              <a:rPr lang="en-US" baseline="0" dirty="0" smtClean="0"/>
              <a:t>EC captures Doses Not Taken, Not Given, or Missed in the ECOCCUR variable. ECSTAT and EXREASND are generally not used in EC per the IG. Reason for Missed, Not Given, etc. would be mapped to SUPPEC as Reason for ECOCCUR Value.</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32</a:t>
            </a:fld>
            <a:endParaRPr lang="en-US" dirty="0"/>
          </a:p>
        </p:txBody>
      </p:sp>
    </p:spTree>
    <p:extLst>
      <p:ext uri="{BB962C8B-B14F-4D97-AF65-F5344CB8AC3E}">
        <p14:creationId xmlns:p14="http://schemas.microsoft.com/office/powerpoint/2010/main" val="16767321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Example: Monitoring of caffeine use in an insomnia study. Affects of alcohol on liver function, etc.</a:t>
            </a:r>
            <a:r>
              <a:rPr lang="en-US" dirty="0" smtClean="0"/>
              <a:t/>
            </a:r>
            <a:br>
              <a:rPr lang="en-US" dirty="0" smtClean="0"/>
            </a:br>
            <a:r>
              <a:rPr lang="en-US" dirty="0" smtClean="0"/>
              <a:t>Note </a:t>
            </a:r>
            <a:r>
              <a:rPr lang="en-US" dirty="0" err="1" smtClean="0"/>
              <a:t>xxCAT</a:t>
            </a:r>
            <a:r>
              <a:rPr lang="en-US" dirty="0" smtClean="0"/>
              <a:t> used in</a:t>
            </a:r>
            <a:r>
              <a:rPr lang="en-US" baseline="0" dirty="0" smtClean="0"/>
              <a:t> both Interventions and Findings. ….Some variables used in all Observation classes</a:t>
            </a:r>
          </a:p>
        </p:txBody>
      </p:sp>
      <p:sp>
        <p:nvSpPr>
          <p:cNvPr id="4" name="Slide Number Placeholder 3"/>
          <p:cNvSpPr>
            <a:spLocks noGrp="1"/>
          </p:cNvSpPr>
          <p:nvPr>
            <p:ph type="sldNum" sz="quarter" idx="10"/>
          </p:nvPr>
        </p:nvSpPr>
        <p:spPr/>
        <p:txBody>
          <a:bodyPr/>
          <a:lstStyle/>
          <a:p>
            <a:fld id="{38C603AD-7BE0-C14A-AD8F-20F052A5AD58}" type="slidenum">
              <a:rPr lang="en-US" smtClean="0"/>
              <a:t>33</a:t>
            </a:fld>
            <a:endParaRPr lang="en-US" dirty="0"/>
          </a:p>
        </p:txBody>
      </p:sp>
    </p:spTree>
    <p:extLst>
      <p:ext uri="{BB962C8B-B14F-4D97-AF65-F5344CB8AC3E}">
        <p14:creationId xmlns:p14="http://schemas.microsoft.com/office/powerpoint/2010/main" val="687380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students</a:t>
            </a:r>
            <a:r>
              <a:rPr lang="en-US" baseline="0" dirty="0" smtClean="0"/>
              <a:t> go to SharePoint and open Wave 2 Mod 6 if they haven’t already done so.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35</a:t>
            </a:fld>
            <a:endParaRPr lang="en-US" dirty="0"/>
          </a:p>
        </p:txBody>
      </p:sp>
    </p:spTree>
    <p:extLst>
      <p:ext uri="{BB962C8B-B14F-4D97-AF65-F5344CB8AC3E}">
        <p14:creationId xmlns:p14="http://schemas.microsoft.com/office/powerpoint/2010/main" val="2570060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Note: Introduction to the concept of metadata. </a:t>
            </a:r>
          </a:p>
          <a:p>
            <a:r>
              <a:rPr lang="en-US" dirty="0" smtClean="0"/>
              <a:t>CDAs are mor</a:t>
            </a:r>
            <a:r>
              <a:rPr lang="en-US" baseline="0" dirty="0" smtClean="0"/>
              <a:t>e familiar w/ </a:t>
            </a:r>
            <a:r>
              <a:rPr lang="en-US" dirty="0" smtClean="0"/>
              <a:t>CRFs and DEDs,</a:t>
            </a:r>
            <a:r>
              <a:rPr lang="en-US" baseline="0" dirty="0" smtClean="0"/>
              <a:t> not as familiar w/ Standards and SLDs (study level definition).</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6</a:t>
            </a:fld>
            <a:endParaRPr lang="en-US" dirty="0"/>
          </a:p>
        </p:txBody>
      </p:sp>
    </p:spTree>
    <p:extLst>
      <p:ext uri="{BB962C8B-B14F-4D97-AF65-F5344CB8AC3E}">
        <p14:creationId xmlns:p14="http://schemas.microsoft.com/office/powerpoint/2010/main" val="42476370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shot</a:t>
            </a:r>
            <a:r>
              <a:rPr lang="en-US" baseline="0" dirty="0" smtClean="0"/>
              <a:t> of the hard copy CRF they will use for this exercise.</a:t>
            </a:r>
          </a:p>
          <a:p>
            <a:r>
              <a:rPr lang="en-US" baseline="0" dirty="0" smtClean="0"/>
              <a:t>Note: This CRF has been modified from the original to only contain a subset of the variables.</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36</a:t>
            </a:fld>
            <a:endParaRPr lang="en-US" dirty="0"/>
          </a:p>
        </p:txBody>
      </p:sp>
    </p:spTree>
    <p:extLst>
      <p:ext uri="{BB962C8B-B14F-4D97-AF65-F5344CB8AC3E}">
        <p14:creationId xmlns:p14="http://schemas.microsoft.com/office/powerpoint/2010/main" val="31563158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CDAs go to the next slide and do the first one together.</a:t>
            </a:r>
          </a:p>
          <a:p>
            <a:r>
              <a:rPr lang="en-US" dirty="0" smtClean="0"/>
              <a:t>Leave</a:t>
            </a:r>
            <a:r>
              <a:rPr lang="en-US" baseline="0" dirty="0" smtClean="0"/>
              <a:t> this slide up on the screen while trainees go through the exercise.</a:t>
            </a:r>
          </a:p>
          <a:p>
            <a:r>
              <a:rPr lang="en-US" baseline="0" dirty="0" smtClean="0"/>
              <a:t>Read through the instructions slowly, and walk around the room monitoring progress and providing help.</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37</a:t>
            </a:fld>
            <a:endParaRPr lang="en-US" dirty="0"/>
          </a:p>
        </p:txBody>
      </p:sp>
    </p:spTree>
    <p:extLst>
      <p:ext uri="{BB962C8B-B14F-4D97-AF65-F5344CB8AC3E}">
        <p14:creationId xmlns:p14="http://schemas.microsoft.com/office/powerpoint/2010/main" val="16586821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CDAs go to the next slide and do the first one together.</a:t>
            </a:r>
          </a:p>
          <a:p>
            <a:r>
              <a:rPr lang="en-US" dirty="0" smtClean="0"/>
              <a:t>Leave</a:t>
            </a:r>
            <a:r>
              <a:rPr lang="en-US" baseline="0" dirty="0" smtClean="0"/>
              <a:t> this slide up on the screen while trainees go through the exercise.</a:t>
            </a:r>
          </a:p>
          <a:p>
            <a:r>
              <a:rPr lang="en-US" baseline="0" dirty="0" smtClean="0"/>
              <a:t>Read through the instructions slowly, and walk around the room monitoring progress and providing help.</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44</a:t>
            </a:fld>
            <a:endParaRPr lang="en-US" dirty="0"/>
          </a:p>
        </p:txBody>
      </p:sp>
    </p:spTree>
    <p:extLst>
      <p:ext uri="{BB962C8B-B14F-4D97-AF65-F5344CB8AC3E}">
        <p14:creationId xmlns:p14="http://schemas.microsoft.com/office/powerpoint/2010/main" val="30109919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Yellow – Lilly required</a:t>
            </a:r>
          </a:p>
          <a:p>
            <a:r>
              <a:rPr lang="en-US" dirty="0" smtClean="0"/>
              <a:t>Peach-</a:t>
            </a:r>
            <a:r>
              <a:rPr lang="en-US" baseline="0" dirty="0" smtClean="0"/>
              <a:t> Permissible variables per Lilly that are on the CRF</a:t>
            </a:r>
            <a:endParaRPr lang="en-US" dirty="0" smtClean="0"/>
          </a:p>
          <a:p>
            <a:r>
              <a:rPr lang="en-US" dirty="0" smtClean="0"/>
              <a:t>Review answers. See if</a:t>
            </a:r>
            <a:r>
              <a:rPr lang="en-US" baseline="0" dirty="0" smtClean="0"/>
              <a:t> students came up with any alternative answers.</a:t>
            </a:r>
          </a:p>
          <a:p>
            <a:endParaRPr lang="en-US" baseline="0" dirty="0" smtClean="0"/>
          </a:p>
          <a:p>
            <a:r>
              <a:rPr lang="en-US" dirty="0" smtClean="0"/>
              <a:t>Note:</a:t>
            </a:r>
            <a:r>
              <a:rPr lang="en-US" baseline="0" dirty="0" smtClean="0"/>
              <a:t> There is a typo in the DED as of 16Mar2015: TA_DED_SYST3001_v6.0. CMDOSEU should be CMDOSU per SDTM IG. Notify Lilly SME</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45</a:t>
            </a:fld>
            <a:endParaRPr lang="en-US" dirty="0"/>
          </a:p>
        </p:txBody>
      </p:sp>
    </p:spTree>
    <p:extLst>
      <p:ext uri="{BB962C8B-B14F-4D97-AF65-F5344CB8AC3E}">
        <p14:creationId xmlns:p14="http://schemas.microsoft.com/office/powerpoint/2010/main" val="447333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Exercise</a:t>
            </a:r>
            <a:r>
              <a:rPr lang="en-US" baseline="0" dirty="0" smtClean="0"/>
              <a:t> 2 may be skipped if delivering more than 3 mods in one day.</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46</a:t>
            </a:fld>
            <a:endParaRPr lang="en-US" dirty="0"/>
          </a:p>
        </p:txBody>
      </p:sp>
    </p:spTree>
    <p:extLst>
      <p:ext uri="{BB962C8B-B14F-4D97-AF65-F5344CB8AC3E}">
        <p14:creationId xmlns:p14="http://schemas.microsoft.com/office/powerpoint/2010/main" val="22524389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47</a:t>
            </a:fld>
            <a:endParaRPr lang="en-US" dirty="0"/>
          </a:p>
        </p:txBody>
      </p:sp>
    </p:spTree>
    <p:extLst>
      <p:ext uri="{BB962C8B-B14F-4D97-AF65-F5344CB8AC3E}">
        <p14:creationId xmlns:p14="http://schemas.microsoft.com/office/powerpoint/2010/main" val="10890857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exercise builds</a:t>
            </a:r>
            <a:r>
              <a:rPr lang="en-US" baseline="0" dirty="0" smtClean="0"/>
              <a:t> on the previous exercise. The purpose is to use the DED and Standard information to determine which Lilly SDTM  Required variables need to be added to the CRF, and which SDTM variables will have a source that is not the CM CRF.</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48</a:t>
            </a:fld>
            <a:endParaRPr lang="en-US" dirty="0"/>
          </a:p>
        </p:txBody>
      </p:sp>
    </p:spTree>
    <p:extLst>
      <p:ext uri="{BB962C8B-B14F-4D97-AF65-F5344CB8AC3E}">
        <p14:creationId xmlns:p14="http://schemas.microsoft.com/office/powerpoint/2010/main" val="38284800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49</a:t>
            </a:fld>
            <a:endParaRPr lang="en-US" dirty="0"/>
          </a:p>
        </p:txBody>
      </p:sp>
    </p:spTree>
    <p:extLst>
      <p:ext uri="{BB962C8B-B14F-4D97-AF65-F5344CB8AC3E}">
        <p14:creationId xmlns:p14="http://schemas.microsoft.com/office/powerpoint/2010/main" val="23134798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50</a:t>
            </a:fld>
            <a:endParaRPr lang="en-US" dirty="0"/>
          </a:p>
        </p:txBody>
      </p:sp>
    </p:spTree>
    <p:extLst>
      <p:ext uri="{BB962C8B-B14F-4D97-AF65-F5344CB8AC3E}">
        <p14:creationId xmlns:p14="http://schemas.microsoft.com/office/powerpoint/2010/main" val="9088660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51</a:t>
            </a:fld>
            <a:endParaRPr lang="en-US" dirty="0"/>
          </a:p>
        </p:txBody>
      </p:sp>
    </p:spTree>
    <p:extLst>
      <p:ext uri="{BB962C8B-B14F-4D97-AF65-F5344CB8AC3E}">
        <p14:creationId xmlns:p14="http://schemas.microsoft.com/office/powerpoint/2010/main" val="124348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a:t>
            </a:r>
            <a:r>
              <a:rPr lang="en-US" baseline="0" dirty="0" smtClean="0"/>
              <a:t> from Mod 1 training.</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7</a:t>
            </a:fld>
            <a:endParaRPr lang="en-US" dirty="0"/>
          </a:p>
        </p:txBody>
      </p:sp>
    </p:spTree>
    <p:extLst>
      <p:ext uri="{BB962C8B-B14F-4D97-AF65-F5344CB8AC3E}">
        <p14:creationId xmlns:p14="http://schemas.microsoft.com/office/powerpoint/2010/main" val="11419568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52</a:t>
            </a:fld>
            <a:endParaRPr lang="en-US" dirty="0"/>
          </a:p>
        </p:txBody>
      </p:sp>
    </p:spTree>
    <p:extLst>
      <p:ext uri="{BB962C8B-B14F-4D97-AF65-F5344CB8AC3E}">
        <p14:creationId xmlns:p14="http://schemas.microsoft.com/office/powerpoint/2010/main" val="11753769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53</a:t>
            </a:fld>
            <a:endParaRPr lang="en-US" dirty="0"/>
          </a:p>
        </p:txBody>
      </p:sp>
    </p:spTree>
    <p:extLst>
      <p:ext uri="{BB962C8B-B14F-4D97-AF65-F5344CB8AC3E}">
        <p14:creationId xmlns:p14="http://schemas.microsoft.com/office/powerpoint/2010/main" val="41128494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54</a:t>
            </a:fld>
            <a:endParaRPr lang="en-US" dirty="0"/>
          </a:p>
        </p:txBody>
      </p:sp>
    </p:spTree>
    <p:extLst>
      <p:ext uri="{BB962C8B-B14F-4D97-AF65-F5344CB8AC3E}">
        <p14:creationId xmlns:p14="http://schemas.microsoft.com/office/powerpoint/2010/main" val="2912438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55</a:t>
            </a:fld>
            <a:endParaRPr lang="en-US" dirty="0"/>
          </a:p>
        </p:txBody>
      </p:sp>
    </p:spTree>
    <p:extLst>
      <p:ext uri="{BB962C8B-B14F-4D97-AF65-F5344CB8AC3E}">
        <p14:creationId xmlns:p14="http://schemas.microsoft.com/office/powerpoint/2010/main" val="625519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56</a:t>
            </a:fld>
            <a:endParaRPr lang="en-US" dirty="0"/>
          </a:p>
        </p:txBody>
      </p:sp>
    </p:spTree>
    <p:extLst>
      <p:ext uri="{BB962C8B-B14F-4D97-AF65-F5344CB8AC3E}">
        <p14:creationId xmlns:p14="http://schemas.microsoft.com/office/powerpoint/2010/main" val="12719681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Peach = required not on CRF</a:t>
            </a:r>
          </a:p>
          <a:p>
            <a:r>
              <a:rPr lang="en-US" dirty="0" smtClean="0"/>
              <a:t>Yellow = required but missing from CRF (they should be added)</a:t>
            </a:r>
          </a:p>
          <a:p>
            <a:endParaRPr lang="en-US" dirty="0" smtClean="0"/>
          </a:p>
          <a:p>
            <a:r>
              <a:rPr lang="en-US" dirty="0" smtClean="0"/>
              <a:t>Review </a:t>
            </a:r>
            <a:r>
              <a:rPr lang="en-US" dirty="0" err="1" smtClean="0"/>
              <a:t>vars</a:t>
            </a:r>
            <a:r>
              <a:rPr lang="en-US" dirty="0" smtClean="0"/>
              <a:t> to be added to</a:t>
            </a:r>
            <a:r>
              <a:rPr lang="en-US" baseline="0" dirty="0" smtClean="0"/>
              <a:t> CRF, </a:t>
            </a:r>
            <a:r>
              <a:rPr lang="en-US" baseline="0" dirty="0" err="1" smtClean="0"/>
              <a:t>vars</a:t>
            </a:r>
            <a:r>
              <a:rPr lang="en-US" baseline="0" dirty="0" smtClean="0"/>
              <a:t> that will have a different source: some derived/calculated, (--DY)  some created (CMSEQ), and some assigned (DOMAIN). This can serve as a brief into to the concept of Origin which will be covered in the define.xml training.</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57</a:t>
            </a:fld>
            <a:endParaRPr lang="en-US" dirty="0"/>
          </a:p>
        </p:txBody>
      </p:sp>
    </p:spTree>
    <p:extLst>
      <p:ext uri="{BB962C8B-B14F-4D97-AF65-F5344CB8AC3E}">
        <p14:creationId xmlns:p14="http://schemas.microsoft.com/office/powerpoint/2010/main" val="4061954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Introduction</a:t>
            </a:r>
            <a:r>
              <a:rPr lang="en-US" baseline="0" dirty="0" smtClean="0"/>
              <a:t> to the concept of Metadata.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8</a:t>
            </a:fld>
            <a:endParaRPr lang="en-US" dirty="0"/>
          </a:p>
        </p:txBody>
      </p:sp>
    </p:spTree>
    <p:extLst>
      <p:ext uri="{BB962C8B-B14F-4D97-AF65-F5344CB8AC3E}">
        <p14:creationId xmlns:p14="http://schemas.microsoft.com/office/powerpoint/2010/main" val="2139187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all Metadata is in the SDTM IG. Sponsors have their own metadata.</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9</a:t>
            </a:fld>
            <a:endParaRPr lang="en-US" dirty="0"/>
          </a:p>
        </p:txBody>
      </p:sp>
    </p:spTree>
    <p:extLst>
      <p:ext uri="{BB962C8B-B14F-4D97-AF65-F5344CB8AC3E}">
        <p14:creationId xmlns:p14="http://schemas.microsoft.com/office/powerpoint/2010/main" val="2727850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10</a:t>
            </a:fld>
            <a:endParaRPr lang="en-US" dirty="0"/>
          </a:p>
        </p:txBody>
      </p:sp>
    </p:spTree>
    <p:extLst>
      <p:ext uri="{BB962C8B-B14F-4D97-AF65-F5344CB8AC3E}">
        <p14:creationId xmlns:p14="http://schemas.microsoft.com/office/powerpoint/2010/main" val="4201190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Raw data elements</a:t>
            </a:r>
            <a:r>
              <a:rPr lang="en-US" baseline="0" dirty="0" smtClean="0"/>
              <a:t> </a:t>
            </a:r>
            <a:r>
              <a:rPr lang="en-US" dirty="0" smtClean="0"/>
              <a:t>need to be mapped to SDTM variables. </a:t>
            </a:r>
          </a:p>
          <a:p>
            <a:r>
              <a:rPr lang="en-US" dirty="0" smtClean="0"/>
              <a:t>Algorithms give you rules and tools to turn</a:t>
            </a:r>
            <a:r>
              <a:rPr lang="en-US" baseline="0" dirty="0" smtClean="0"/>
              <a:t> the raw data to SDTM vars. These algorithms are one type of sponsor metadata</a:t>
            </a:r>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11</a:t>
            </a:fld>
            <a:endParaRPr lang="en-US" dirty="0"/>
          </a:p>
        </p:txBody>
      </p:sp>
    </p:spTree>
    <p:extLst>
      <p:ext uri="{BB962C8B-B14F-4D97-AF65-F5344CB8AC3E}">
        <p14:creationId xmlns:p14="http://schemas.microsoft.com/office/powerpoint/2010/main" val="279529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Item OID is raw variable name. SDTM Alias is the SDTM variable name</a:t>
            </a:r>
          </a:p>
          <a:p>
            <a:r>
              <a:rPr lang="en-US" baseline="0" dirty="0" smtClean="0"/>
              <a:t>This is one view of the DED. (The Study Build Requirements Visualization) </a:t>
            </a:r>
          </a:p>
          <a:p>
            <a:r>
              <a:rPr lang="en-US" baseline="0" dirty="0" smtClean="0"/>
              <a:t>The next slide presents the </a:t>
            </a:r>
            <a:r>
              <a:rPr lang="en-US" baseline="0" dirty="0" err="1" smtClean="0"/>
              <a:t>tablular</a:t>
            </a:r>
            <a:r>
              <a:rPr lang="en-US" baseline="0" dirty="0" smtClean="0"/>
              <a:t> visualization. </a:t>
            </a:r>
          </a:p>
          <a:p>
            <a:r>
              <a:rPr lang="en-US" baseline="0" dirty="0" smtClean="0"/>
              <a:t>Lilly DEDs house some of Lilly’s metadata.</a:t>
            </a:r>
          </a:p>
          <a:p>
            <a:endParaRPr lang="en-US" baseline="0" dirty="0" smtClean="0"/>
          </a:p>
          <a:p>
            <a:r>
              <a:rPr lang="en-US" baseline="0" dirty="0" smtClean="0"/>
              <a:t>Not all </a:t>
            </a:r>
            <a:r>
              <a:rPr lang="en-US" baseline="0" dirty="0" err="1" smtClean="0"/>
              <a:t>vars</a:t>
            </a:r>
            <a:r>
              <a:rPr lang="en-US" baseline="0" dirty="0" smtClean="0"/>
              <a:t> are SDTM </a:t>
            </a:r>
            <a:r>
              <a:rPr lang="en-US" baseline="0" dirty="0" err="1" smtClean="0"/>
              <a:t>vars</a:t>
            </a:r>
            <a:r>
              <a:rPr lang="en-US" baseline="0" dirty="0" smtClean="0"/>
              <a:t>: PRYN </a:t>
            </a:r>
            <a:r>
              <a:rPr lang="en-US" baseline="0" dirty="0" smtClean="0">
                <a:sym typeface="Wingdings" panose="05000000000000000000" pitchFamily="2" charset="2"/>
              </a:rPr>
              <a:t> PRSTAT (the label in </a:t>
            </a:r>
            <a:r>
              <a:rPr lang="en-US" baseline="0" dirty="0" err="1" smtClean="0">
                <a:sym typeface="Wingdings" panose="05000000000000000000" pitchFamily="2" charset="2"/>
              </a:rPr>
              <a:t>ItemDef</a:t>
            </a:r>
            <a:r>
              <a:rPr lang="en-US" baseline="0" dirty="0" smtClean="0">
                <a:sym typeface="Wingdings" panose="05000000000000000000" pitchFamily="2" charset="2"/>
              </a:rPr>
              <a:t> may not be correct for SDTM label)</a:t>
            </a:r>
          </a:p>
          <a:p>
            <a:endParaRPr lang="en-US" dirty="0"/>
          </a:p>
        </p:txBody>
      </p:sp>
      <p:sp>
        <p:nvSpPr>
          <p:cNvPr id="4" name="Slide Number Placeholder 3"/>
          <p:cNvSpPr>
            <a:spLocks noGrp="1"/>
          </p:cNvSpPr>
          <p:nvPr>
            <p:ph type="sldNum" sz="quarter" idx="10"/>
          </p:nvPr>
        </p:nvSpPr>
        <p:spPr/>
        <p:txBody>
          <a:bodyPr/>
          <a:lstStyle/>
          <a:p>
            <a:fld id="{38C603AD-7BE0-C14A-AD8F-20F052A5AD58}" type="slidenum">
              <a:rPr lang="en-US" smtClean="0"/>
              <a:t>12</a:t>
            </a:fld>
            <a:endParaRPr lang="en-US" dirty="0"/>
          </a:p>
        </p:txBody>
      </p:sp>
    </p:spTree>
    <p:extLst>
      <p:ext uri="{BB962C8B-B14F-4D97-AF65-F5344CB8AC3E}">
        <p14:creationId xmlns:p14="http://schemas.microsoft.com/office/powerpoint/2010/main" val="25554380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CorporateSlides.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2779048"/>
            <a:ext cx="9144000" cy="116760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246306" y="2779048"/>
            <a:ext cx="6740650" cy="1162802"/>
          </a:xfrm>
        </p:spPr>
        <p:txBody>
          <a:bodyPr bIns="91440">
            <a:normAutofit/>
          </a:bodyPr>
          <a:lstStyle>
            <a:lvl1pPr>
              <a:defRPr sz="4000">
                <a:solidFill>
                  <a:srgbClr val="000000"/>
                </a:solidFill>
              </a:defRPr>
            </a:lvl1pPr>
          </a:lstStyle>
          <a:p>
            <a:r>
              <a:rPr lang="en-US" smtClean="0"/>
              <a:t>Click to edit Master title style</a:t>
            </a:r>
            <a:endParaRPr lang="en-US" dirty="0"/>
          </a:p>
        </p:txBody>
      </p:sp>
      <p:pic>
        <p:nvPicPr>
          <p:cNvPr id="9" name="Picture 8" descr="Lilly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6319" y="3065127"/>
            <a:ext cx="1230284" cy="670560"/>
          </a:xfrm>
          <a:prstGeom prst="rect">
            <a:avLst/>
          </a:prstGeom>
        </p:spPr>
      </p:pic>
      <p:cxnSp>
        <p:nvCxnSpPr>
          <p:cNvPr id="11" name="Straight Connector 10"/>
          <p:cNvCxnSpPr/>
          <p:nvPr userDrawn="1"/>
        </p:nvCxnSpPr>
        <p:spPr>
          <a:xfrm>
            <a:off x="2014169" y="2826845"/>
            <a:ext cx="0" cy="1051531"/>
          </a:xfrm>
          <a:prstGeom prst="line">
            <a:avLst/>
          </a:prstGeom>
          <a:ln w="6350">
            <a:solidFill>
              <a:srgbClr val="E2231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419857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tIns="91440" bIns="91440"/>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332474797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descr="CorporateSlides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Rectangle 7"/>
          <p:cNvSpPr/>
          <p:nvPr userDrawn="1"/>
        </p:nvSpPr>
        <p:spPr>
          <a:xfrm>
            <a:off x="0" y="2949750"/>
            <a:ext cx="9144000" cy="1167609"/>
          </a:xfrm>
          <a:prstGeom prst="rect">
            <a:avLst/>
          </a:prstGeom>
          <a:solidFill>
            <a:schemeClr val="bg1">
              <a:alpha val="3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22313" y="2949750"/>
            <a:ext cx="7772400" cy="1167609"/>
          </a:xfrm>
        </p:spPr>
        <p:txBody>
          <a:bodyPr anchor="ctr" anchorCtr="0">
            <a:normAutofit/>
          </a:bodyPr>
          <a:lstStyle>
            <a:lvl1pPr algn="l">
              <a:defRPr sz="3200" b="0" cap="none"/>
            </a:lvl1pPr>
          </a:lstStyle>
          <a:p>
            <a:r>
              <a:rPr lang="en-US" smtClean="0"/>
              <a:t>Click to edit Master title style</a:t>
            </a:r>
            <a:endParaRPr lang="en-US" dirty="0"/>
          </a:p>
        </p:txBody>
      </p:sp>
    </p:spTree>
    <p:extLst>
      <p:ext uri="{BB962C8B-B14F-4D97-AF65-F5344CB8AC3E}">
        <p14:creationId xmlns:p14="http://schemas.microsoft.com/office/powerpoint/2010/main" val="364710677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11434"/>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511434"/>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6683B3F-78FC-2747-B528-78983EAFC25E}" type="datetime1">
              <a:rPr lang="en-US" smtClean="0"/>
              <a:t>9/7/2016</a:t>
            </a:fld>
            <a:endParaRPr lang="en-US" dirty="0"/>
          </a:p>
        </p:txBody>
      </p:sp>
      <p:sp>
        <p:nvSpPr>
          <p:cNvPr id="6" name="Footer Placeholder 5"/>
          <p:cNvSpPr>
            <a:spLocks noGrp="1"/>
          </p:cNvSpPr>
          <p:nvPr>
            <p:ph type="ftr" sz="quarter" idx="11"/>
          </p:nvPr>
        </p:nvSpPr>
        <p:spPr/>
        <p:txBody>
          <a:bodyPr/>
          <a:lstStyle/>
          <a:p>
            <a:r>
              <a:rPr lang="en-US" dirty="0" smtClean="0"/>
              <a:t>Company Confidential  ©2014 Eli Lilly and Company </a:t>
            </a:r>
            <a:endParaRPr lang="en-US" dirty="0"/>
          </a:p>
        </p:txBody>
      </p:sp>
      <p:sp>
        <p:nvSpPr>
          <p:cNvPr id="7" name="Slide Number Placeholder 6"/>
          <p:cNvSpPr>
            <a:spLocks noGrp="1"/>
          </p:cNvSpPr>
          <p:nvPr>
            <p:ph type="sldNum" sz="quarter" idx="12"/>
          </p:nvPr>
        </p:nvSpPr>
        <p:spPr/>
        <p:txBody>
          <a:body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255753364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1377699"/>
          </a:xfrm>
          <a:prstGeom prst="rect">
            <a:avLst/>
          </a:prstGeom>
          <a:solidFill>
            <a:srgbClr val="E2231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347471" y="117594"/>
            <a:ext cx="8491835"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47471" y="1488532"/>
            <a:ext cx="8491835" cy="463763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D3F1151-A80F-1E43-83FD-99842F626044}" type="datetime1">
              <a:rPr lang="en-US" smtClean="0"/>
              <a:t>9/7/2016</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33333A3-4547-F444-B56E-77A7C57F984C}" type="slidenum">
              <a:rPr lang="en-US" smtClean="0"/>
              <a:pPr/>
              <a:t>‹#›</a:t>
            </a:fld>
            <a:endParaRPr lang="en-US" dirty="0"/>
          </a:p>
        </p:txBody>
      </p:sp>
    </p:spTree>
    <p:extLst>
      <p:ext uri="{BB962C8B-B14F-4D97-AF65-F5344CB8AC3E}">
        <p14:creationId xmlns:p14="http://schemas.microsoft.com/office/powerpoint/2010/main" val="1306059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iming>
    <p:tnLst>
      <p:par>
        <p:cTn id="1" dur="indefinite" restart="never" nodeType="tmRoot"/>
      </p:par>
    </p:tnLst>
  </p:timing>
  <p:hf hdr="0"/>
  <p:txStyles>
    <p:titleStyle>
      <a:lvl1pPr algn="l" defTabSz="457200" rtl="0" eaLnBrk="1" latinLnBrk="0" hangingPunct="1">
        <a:spcBef>
          <a:spcPct val="0"/>
        </a:spcBef>
        <a:buNone/>
        <a:defRPr sz="4400" kern="1200">
          <a:solidFill>
            <a:srgbClr val="FFFFFF"/>
          </a:solidFill>
          <a:latin typeface="DIN-Bold"/>
          <a:ea typeface="+mj-ea"/>
          <a:cs typeface="DIN-Bold"/>
        </a:defRPr>
      </a:lvl1pPr>
    </p:titleStyle>
    <p:bodyStyle>
      <a:lvl1pPr marL="342900" indent="-342900" algn="l" defTabSz="457200" rtl="0" eaLnBrk="1" latinLnBrk="0" hangingPunct="1">
        <a:spcBef>
          <a:spcPct val="20000"/>
        </a:spcBef>
        <a:buFont typeface="Arial"/>
        <a:buChar char="•"/>
        <a:defRPr sz="3200" kern="1200">
          <a:solidFill>
            <a:srgbClr val="86786F"/>
          </a:solidFill>
          <a:latin typeface="DIN-Regular"/>
          <a:ea typeface="+mn-ea"/>
          <a:cs typeface="DIN-Regular"/>
        </a:defRPr>
      </a:lvl1pPr>
      <a:lvl2pPr marL="742950" indent="-285750" algn="l" defTabSz="457200" rtl="0" eaLnBrk="1" latinLnBrk="0" hangingPunct="1">
        <a:spcBef>
          <a:spcPct val="20000"/>
        </a:spcBef>
        <a:buFont typeface="Arial"/>
        <a:buChar char="–"/>
        <a:defRPr sz="2800" kern="1200">
          <a:solidFill>
            <a:srgbClr val="86786F"/>
          </a:solidFill>
          <a:latin typeface="DIN-Regular"/>
          <a:ea typeface="+mn-ea"/>
          <a:cs typeface="DIN-Regular"/>
        </a:defRPr>
      </a:lvl2pPr>
      <a:lvl3pPr marL="1143000" indent="-228600" algn="l" defTabSz="457200" rtl="0" eaLnBrk="1" latinLnBrk="0" hangingPunct="1">
        <a:spcBef>
          <a:spcPct val="20000"/>
        </a:spcBef>
        <a:buFont typeface="Arial"/>
        <a:buChar char="•"/>
        <a:defRPr sz="2400" kern="1200">
          <a:solidFill>
            <a:srgbClr val="86786F"/>
          </a:solidFill>
          <a:latin typeface="DIN-Regular"/>
          <a:ea typeface="+mn-ea"/>
          <a:cs typeface="DIN-Regular"/>
        </a:defRPr>
      </a:lvl3pPr>
      <a:lvl4pPr marL="16002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4pPr>
      <a:lvl5pPr marL="20574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7.emf"/><Relationship Id="rId4" Type="http://schemas.openxmlformats.org/officeDocument/2006/relationships/package" Target="../embeddings/Microsoft_Excel_Worksheet1.xlsx"/></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7.emf"/><Relationship Id="rId4" Type="http://schemas.openxmlformats.org/officeDocument/2006/relationships/package" Target="../embeddings/Microsoft_Excel_Worksheet2.xlsx"/></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8.emf"/><Relationship Id="rId4" Type="http://schemas.openxmlformats.org/officeDocument/2006/relationships/package" Target="../embeddings/Microsoft_Excel_Worksheet3.xlsx"/></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slide" Target="slide45.xml"/><Relationship Id="rId5" Type="http://schemas.openxmlformats.org/officeDocument/2006/relationships/image" Target="../media/image31.emf"/><Relationship Id="rId4" Type="http://schemas.openxmlformats.org/officeDocument/2006/relationships/package" Target="../embeddings/Microsoft_Excel_Worksheet4.xlsx"/></Relationships>
</file>

<file path=ppt/slides/_rels/slide38.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30.png"/><Relationship Id="rId4" Type="http://schemas.openxmlformats.org/officeDocument/2006/relationships/image" Target="../media/image32.emf"/></Relationships>
</file>

<file path=ppt/slides/_rels/slide39.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30.png"/><Relationship Id="rId4" Type="http://schemas.openxmlformats.org/officeDocument/2006/relationships/image" Target="../media/image3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image" Target="../media/image35.png"/><Relationship Id="rId5" Type="http://schemas.openxmlformats.org/officeDocument/2006/relationships/image" Target="../media/image30.png"/><Relationship Id="rId4" Type="http://schemas.openxmlformats.org/officeDocument/2006/relationships/image" Target="../media/image34.emf"/></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Excel_Worksheet8.xlsx"/><Relationship Id="rId7"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35.png"/><Relationship Id="rId5" Type="http://schemas.openxmlformats.org/officeDocument/2006/relationships/image" Target="../media/image30.png"/><Relationship Id="rId4" Type="http://schemas.openxmlformats.org/officeDocument/2006/relationships/image" Target="../media/image36.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Excel_Worksheet9.xlsx"/><Relationship Id="rId7"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image" Target="../media/image35.png"/><Relationship Id="rId5" Type="http://schemas.openxmlformats.org/officeDocument/2006/relationships/image" Target="../media/image30.png"/><Relationship Id="rId4" Type="http://schemas.openxmlformats.org/officeDocument/2006/relationships/image" Target="../media/image38.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Excel_Worksheet10.xlsx"/><Relationship Id="rId7"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35.png"/><Relationship Id="rId5" Type="http://schemas.openxmlformats.org/officeDocument/2006/relationships/image" Target="../media/image30.png"/><Relationship Id="rId4" Type="http://schemas.openxmlformats.org/officeDocument/2006/relationships/image" Target="../media/image39.emf"/></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slide" Target="slide45.xml"/><Relationship Id="rId5" Type="http://schemas.openxmlformats.org/officeDocument/2006/relationships/image" Target="../media/image31.emf"/><Relationship Id="rId4" Type="http://schemas.openxmlformats.org/officeDocument/2006/relationships/package" Target="../embeddings/Microsoft_Excel_Worksheet11.xlsx"/></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slide" Target="slide37.xml"/><Relationship Id="rId5" Type="http://schemas.openxmlformats.org/officeDocument/2006/relationships/image" Target="../media/image40.emf"/><Relationship Id="rId4" Type="http://schemas.openxmlformats.org/officeDocument/2006/relationships/package" Target="../embeddings/Microsoft_Excel_Worksheet12.xlsx"/></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vmlDrawing" Target="../drawings/vmlDrawing13.vml"/><Relationship Id="rId6" Type="http://schemas.openxmlformats.org/officeDocument/2006/relationships/image" Target="../media/image41.emf"/><Relationship Id="rId5" Type="http://schemas.openxmlformats.org/officeDocument/2006/relationships/package" Target="../embeddings/Microsoft_Excel_Worksheet13.xlsx"/><Relationship Id="rId4" Type="http://schemas.openxmlformats.org/officeDocument/2006/relationships/slide" Target="slide57.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vmlDrawing" Target="../drawings/vmlDrawing14.vml"/><Relationship Id="rId6" Type="http://schemas.openxmlformats.org/officeDocument/2006/relationships/image" Target="../media/image42.emf"/><Relationship Id="rId5" Type="http://schemas.openxmlformats.org/officeDocument/2006/relationships/package" Target="../embeddings/Microsoft_Excel_Worksheet14.xlsx"/><Relationship Id="rId4" Type="http://schemas.openxmlformats.org/officeDocument/2006/relationships/image" Target="../media/image4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image" Target="../media/image44.emf"/><Relationship Id="rId5" Type="http://schemas.openxmlformats.org/officeDocument/2006/relationships/package" Target="../embeddings/Microsoft_Excel_Worksheet15.xlsx"/><Relationship Id="rId4" Type="http://schemas.openxmlformats.org/officeDocument/2006/relationships/image" Target="../media/image43.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vmlDrawing" Target="../drawings/vmlDrawing16.vml"/><Relationship Id="rId6" Type="http://schemas.openxmlformats.org/officeDocument/2006/relationships/image" Target="../media/image45.emf"/><Relationship Id="rId5" Type="http://schemas.openxmlformats.org/officeDocument/2006/relationships/package" Target="../embeddings/Microsoft_Excel_Worksheet16.xlsx"/><Relationship Id="rId4" Type="http://schemas.openxmlformats.org/officeDocument/2006/relationships/image" Target="../media/image43.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vmlDrawing" Target="../drawings/vmlDrawing17.vml"/><Relationship Id="rId6" Type="http://schemas.openxmlformats.org/officeDocument/2006/relationships/image" Target="../media/image46.emf"/><Relationship Id="rId5" Type="http://schemas.openxmlformats.org/officeDocument/2006/relationships/package" Target="../embeddings/Microsoft_Excel_Worksheet17.xlsx"/><Relationship Id="rId4" Type="http://schemas.openxmlformats.org/officeDocument/2006/relationships/image" Target="../media/image43.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vmlDrawing" Target="../drawings/vmlDrawing18.vml"/><Relationship Id="rId6" Type="http://schemas.openxmlformats.org/officeDocument/2006/relationships/image" Target="../media/image47.emf"/><Relationship Id="rId5" Type="http://schemas.openxmlformats.org/officeDocument/2006/relationships/package" Target="../embeddings/Microsoft_Excel_Worksheet18.xlsx"/><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vmlDrawing" Target="../drawings/vmlDrawing19.vml"/><Relationship Id="rId6" Type="http://schemas.openxmlformats.org/officeDocument/2006/relationships/image" Target="../media/image47.emf"/><Relationship Id="rId5" Type="http://schemas.openxmlformats.org/officeDocument/2006/relationships/package" Target="../embeddings/Microsoft_Excel_Worksheet19.xlsx"/><Relationship Id="rId4" Type="http://schemas.openxmlformats.org/officeDocument/2006/relationships/image" Target="../media/image43.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vmlDrawing" Target="../drawings/vmlDrawing20.vml"/><Relationship Id="rId6" Type="http://schemas.openxmlformats.org/officeDocument/2006/relationships/image" Target="../media/image48.emf"/><Relationship Id="rId5" Type="http://schemas.openxmlformats.org/officeDocument/2006/relationships/package" Target="../embeddings/Microsoft_Excel_Worksheet20.xlsx"/><Relationship Id="rId4" Type="http://schemas.openxmlformats.org/officeDocument/2006/relationships/image" Target="../media/image43.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49.emf"/><Relationship Id="rId4" Type="http://schemas.openxmlformats.org/officeDocument/2006/relationships/package" Target="../embeddings/Microsoft_Excel_Worksheet21.xlsx"/></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vmlDrawing" Target="../drawings/vmlDrawing22.vml"/><Relationship Id="rId6" Type="http://schemas.openxmlformats.org/officeDocument/2006/relationships/slide" Target="slide48.xml"/><Relationship Id="rId5" Type="http://schemas.openxmlformats.org/officeDocument/2006/relationships/image" Target="../media/image50.emf"/><Relationship Id="rId4" Type="http://schemas.openxmlformats.org/officeDocument/2006/relationships/package" Target="../embeddings/Microsoft_Excel_Worksheet22.xlsx"/></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8" Type="http://schemas.openxmlformats.org/officeDocument/2006/relationships/slide" Target="slide32.xml"/><Relationship Id="rId13" Type="http://schemas.openxmlformats.org/officeDocument/2006/relationships/slide" Target="slide31.xml"/><Relationship Id="rId18" Type="http://schemas.openxmlformats.org/officeDocument/2006/relationships/slide" Target="slide34.xml"/><Relationship Id="rId3" Type="http://schemas.openxmlformats.org/officeDocument/2006/relationships/image" Target="../media/image9.png"/><Relationship Id="rId7" Type="http://schemas.openxmlformats.org/officeDocument/2006/relationships/slide" Target="slide24.xml"/><Relationship Id="rId12" Type="http://schemas.openxmlformats.org/officeDocument/2006/relationships/slide" Target="slide35.xml"/><Relationship Id="rId17" Type="http://schemas.openxmlformats.org/officeDocument/2006/relationships/slide" Target="slide30.xml"/><Relationship Id="rId2" Type="http://schemas.openxmlformats.org/officeDocument/2006/relationships/notesSlide" Target="../notesSlides/notesSlide4.xml"/><Relationship Id="rId16" Type="http://schemas.openxmlformats.org/officeDocument/2006/relationships/slide" Target="slide28.xml"/><Relationship Id="rId1" Type="http://schemas.openxmlformats.org/officeDocument/2006/relationships/slideLayout" Target="../slideLayouts/slideLayout2.xml"/><Relationship Id="rId6" Type="http://schemas.openxmlformats.org/officeDocument/2006/relationships/slide" Target="slide23.xml"/><Relationship Id="rId11" Type="http://schemas.openxmlformats.org/officeDocument/2006/relationships/slide" Target="slide21.xml"/><Relationship Id="rId5" Type="http://schemas.openxmlformats.org/officeDocument/2006/relationships/slide" Target="slide26.xml"/><Relationship Id="rId15" Type="http://schemas.openxmlformats.org/officeDocument/2006/relationships/slide" Target="slide20.xml"/><Relationship Id="rId10" Type="http://schemas.openxmlformats.org/officeDocument/2006/relationships/slide" Target="slide33.xml"/><Relationship Id="rId4" Type="http://schemas.openxmlformats.org/officeDocument/2006/relationships/slide" Target="slide19.xml"/><Relationship Id="rId9" Type="http://schemas.openxmlformats.org/officeDocument/2006/relationships/slide" Target="slide27.xml"/><Relationship Id="rId14" Type="http://schemas.openxmlformats.org/officeDocument/2006/relationships/slide" Target="slide2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1.pn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to Instructor</a:t>
            </a:r>
            <a:endParaRPr lang="en-US" dirty="0"/>
          </a:p>
        </p:txBody>
      </p:sp>
      <p:sp>
        <p:nvSpPr>
          <p:cNvPr id="3" name="Content Placeholder 2"/>
          <p:cNvSpPr>
            <a:spLocks noGrp="1"/>
          </p:cNvSpPr>
          <p:nvPr>
            <p:ph idx="1"/>
          </p:nvPr>
        </p:nvSpPr>
        <p:spPr/>
        <p:txBody>
          <a:bodyPr>
            <a:normAutofit/>
          </a:bodyPr>
          <a:lstStyle/>
          <a:p>
            <a:r>
              <a:rPr lang="en-US" sz="2000" dirty="0" smtClean="0"/>
              <a:t>Material Needed</a:t>
            </a:r>
            <a:endParaRPr lang="en-US" sz="2000" dirty="0"/>
          </a:p>
          <a:p>
            <a:pPr lvl="1"/>
            <a:r>
              <a:rPr lang="en-US" sz="2000" dirty="0"/>
              <a:t>H</a:t>
            </a:r>
            <a:r>
              <a:rPr lang="en-US" sz="2000" dirty="0" smtClean="0"/>
              <a:t>ard </a:t>
            </a:r>
            <a:r>
              <a:rPr lang="en-US" sz="2000" dirty="0"/>
              <a:t>copies of the SDTM IG V3.2 </a:t>
            </a:r>
            <a:r>
              <a:rPr lang="en-US" sz="2000" dirty="0" smtClean="0"/>
              <a:t>with labelled Post-It notes attached to each domain</a:t>
            </a:r>
            <a:endParaRPr lang="en-US" sz="2000" dirty="0"/>
          </a:p>
          <a:p>
            <a:pPr lvl="1"/>
            <a:endParaRPr lang="en-US" sz="2000" dirty="0" smtClean="0"/>
          </a:p>
          <a:p>
            <a:pPr marL="457200" lvl="1" indent="0">
              <a:buNone/>
            </a:pPr>
            <a:endParaRPr lang="en-US" sz="2000" dirty="0" smtClean="0"/>
          </a:p>
          <a:p>
            <a:pPr marL="457200" lvl="1" indent="0">
              <a:buNone/>
            </a:pPr>
            <a:endParaRPr lang="en-US" sz="2000" dirty="0" smtClean="0"/>
          </a:p>
          <a:p>
            <a:pPr marL="457200" lvl="1" indent="0">
              <a:buNone/>
            </a:pPr>
            <a:endParaRPr lang="en-US" sz="2000" dirty="0" smtClean="0"/>
          </a:p>
          <a:p>
            <a:pPr lvl="1"/>
            <a:endParaRPr lang="en-US" sz="2000" dirty="0"/>
          </a:p>
          <a:p>
            <a:pPr lvl="1"/>
            <a:r>
              <a:rPr lang="en-US" sz="2000" dirty="0" smtClean="0"/>
              <a:t>Each </a:t>
            </a:r>
            <a:r>
              <a:rPr lang="en-US" sz="2000" dirty="0"/>
              <a:t>participant will need to bring their laptop to access workshop templates needed to complete workshop </a:t>
            </a:r>
            <a:r>
              <a:rPr lang="en-US" sz="2000" dirty="0" smtClean="0"/>
              <a:t>exercises</a:t>
            </a:r>
          </a:p>
          <a:p>
            <a:pPr lvl="1"/>
            <a:r>
              <a:rPr lang="en-US" sz="2000" dirty="0" smtClean="0"/>
              <a:t>Excel file Exercise </a:t>
            </a:r>
            <a:r>
              <a:rPr lang="en-US" sz="2000" dirty="0"/>
              <a:t>Templates </a:t>
            </a:r>
            <a:r>
              <a:rPr lang="en-US" sz="2000" dirty="0" smtClean="0"/>
              <a:t>and additional </a:t>
            </a:r>
            <a:r>
              <a:rPr lang="en-US" sz="2000" dirty="0"/>
              <a:t>electronic </a:t>
            </a:r>
            <a:r>
              <a:rPr lang="en-US" sz="2000" dirty="0" smtClean="0"/>
              <a:t>resources on the External SharePoint site</a:t>
            </a:r>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a:t>
            </a:fld>
            <a:endParaRPr lang="en-US" dirty="0"/>
          </a:p>
        </p:txBody>
      </p:sp>
      <p:grpSp>
        <p:nvGrpSpPr>
          <p:cNvPr id="7" name="Group 6"/>
          <p:cNvGrpSpPr/>
          <p:nvPr/>
        </p:nvGrpSpPr>
        <p:grpSpPr>
          <a:xfrm>
            <a:off x="2590800" y="2618060"/>
            <a:ext cx="3478224" cy="1532098"/>
            <a:chOff x="984156" y="3713582"/>
            <a:chExt cx="6838007" cy="2530799"/>
          </a:xfrm>
        </p:grpSpPr>
        <p:pic>
          <p:nvPicPr>
            <p:cNvPr id="8" name="Content Placeholder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1832" y="3713582"/>
              <a:ext cx="4200331" cy="2530799"/>
            </a:xfrm>
            <a:prstGeom prst="rect">
              <a:avLst/>
            </a:prstGeom>
            <a:ln>
              <a:solidFill>
                <a:srgbClr val="E2231A"/>
              </a:solidFill>
            </a:ln>
          </p:spPr>
        </p:pic>
        <p:pic>
          <p:nvPicPr>
            <p:cNvPr id="9" name="Picture 8" descr="image0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156" y="4118725"/>
              <a:ext cx="1003264" cy="1978658"/>
            </a:xfrm>
            <a:prstGeom prst="rect">
              <a:avLst/>
            </a:prstGeom>
            <a:noFill/>
            <a:ln w="9525">
              <a:solidFill>
                <a:srgbClr val="E2231A"/>
              </a:solidFill>
              <a:miter lim="800000"/>
              <a:headEnd/>
              <a:tailEnd/>
            </a:ln>
            <a:extLst>
              <a:ext uri="{909E8E84-426E-40DD-AFC4-6F175D3DCCD1}">
                <a14:hiddenFill xmlns:a14="http://schemas.microsoft.com/office/drawing/2010/main">
                  <a:solidFill>
                    <a:srgbClr val="FFFFFF"/>
                  </a:solidFill>
                </a14:hiddenFill>
              </a:ext>
            </a:extLst>
          </p:spPr>
        </p:pic>
        <p:cxnSp>
          <p:nvCxnSpPr>
            <p:cNvPr id="10" name="Straight Arrow Connector 9"/>
            <p:cNvCxnSpPr>
              <a:stCxn id="9" idx="3"/>
            </p:cNvCxnSpPr>
            <p:nvPr/>
          </p:nvCxnSpPr>
          <p:spPr>
            <a:xfrm>
              <a:off x="1987420" y="5108054"/>
              <a:ext cx="2659225" cy="760901"/>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2236169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Not in </a:t>
            </a:r>
            <a:r>
              <a:rPr lang="en-US" dirty="0" smtClean="0"/>
              <a:t>SDTM IG</a:t>
            </a:r>
            <a:endParaRPr lang="en-US" dirty="0"/>
          </a:p>
        </p:txBody>
      </p:sp>
      <p:sp>
        <p:nvSpPr>
          <p:cNvPr id="3" name="Content Placeholder 2"/>
          <p:cNvSpPr>
            <a:spLocks noGrp="1"/>
          </p:cNvSpPr>
          <p:nvPr>
            <p:ph idx="1"/>
          </p:nvPr>
        </p:nvSpPr>
        <p:spPr>
          <a:xfrm>
            <a:off x="438911" y="1489656"/>
            <a:ext cx="8491835" cy="4637631"/>
          </a:xfrm>
          <a:ln>
            <a:solidFill>
              <a:srgbClr val="E2231A"/>
            </a:solidFill>
          </a:ln>
        </p:spPr>
        <p:txBody>
          <a:bodyPr>
            <a:normAutofit fontScale="40000" lnSpcReduction="20000"/>
          </a:bodyPr>
          <a:lstStyle/>
          <a:p>
            <a:r>
              <a:rPr lang="en-US" sz="8000" dirty="0"/>
              <a:t>Sponsor specific </a:t>
            </a:r>
            <a:r>
              <a:rPr lang="en-US" sz="8000" dirty="0" smtClean="0"/>
              <a:t>metadata</a:t>
            </a:r>
          </a:p>
          <a:p>
            <a:pPr marL="0" indent="0">
              <a:buNone/>
            </a:pPr>
            <a:r>
              <a:rPr lang="en-US" sz="8000" dirty="0" smtClean="0"/>
              <a:t>	Metadata </a:t>
            </a:r>
            <a:r>
              <a:rPr lang="en-US" sz="8000" dirty="0"/>
              <a:t>needed for define.xml</a:t>
            </a:r>
          </a:p>
          <a:p>
            <a:pPr marL="0" lvl="1" indent="0">
              <a:buNone/>
            </a:pPr>
            <a:r>
              <a:rPr lang="en-US" sz="7000" dirty="0" smtClean="0">
                <a:solidFill>
                  <a:srgbClr val="E2231A"/>
                </a:solidFill>
              </a:rPr>
              <a:t>	</a:t>
            </a:r>
            <a:r>
              <a:rPr lang="en-US" sz="6000" dirty="0" smtClean="0">
                <a:solidFill>
                  <a:srgbClr val="E2231A"/>
                </a:solidFill>
              </a:rPr>
              <a:t>Origin</a:t>
            </a:r>
            <a:r>
              <a:rPr lang="en-US" sz="6000" dirty="0">
                <a:solidFill>
                  <a:srgbClr val="E2231A"/>
                </a:solidFill>
              </a:rPr>
              <a:t>: </a:t>
            </a:r>
            <a:r>
              <a:rPr lang="en-US" sz="6000" dirty="0"/>
              <a:t>Where the source data comes from. </a:t>
            </a:r>
            <a:r>
              <a:rPr lang="en-US" sz="6000" dirty="0" smtClean="0"/>
              <a:t>For example</a:t>
            </a:r>
            <a:r>
              <a:rPr lang="en-US" sz="6000" dirty="0"/>
              <a:t>, </a:t>
            </a:r>
            <a:r>
              <a:rPr lang="en-US" sz="6000" dirty="0" smtClean="0"/>
              <a:t>	“</a:t>
            </a:r>
            <a:r>
              <a:rPr lang="en-US" sz="6000" dirty="0"/>
              <a:t>CRF pages 3, 10, 24,” “</a:t>
            </a:r>
            <a:r>
              <a:rPr lang="en-US" sz="6000" dirty="0" err="1"/>
              <a:t>eDT</a:t>
            </a:r>
            <a:r>
              <a:rPr lang="en-US" sz="6000" dirty="0"/>
              <a:t>,” </a:t>
            </a:r>
            <a:r>
              <a:rPr lang="en-US" sz="6000" dirty="0" smtClean="0"/>
              <a:t>“</a:t>
            </a:r>
            <a:r>
              <a:rPr lang="en-US" sz="6000" dirty="0"/>
              <a:t>Derived,” “Assigned,” </a:t>
            </a:r>
            <a:r>
              <a:rPr lang="en-US" sz="6000" dirty="0" smtClean="0"/>
              <a:t>	“</a:t>
            </a:r>
            <a:r>
              <a:rPr lang="en-US" sz="6000" dirty="0"/>
              <a:t>Protocol</a:t>
            </a:r>
            <a:r>
              <a:rPr lang="en-US" sz="6000" dirty="0" smtClean="0"/>
              <a:t>”</a:t>
            </a:r>
          </a:p>
          <a:p>
            <a:pPr marL="0" lvl="1" indent="0">
              <a:buNone/>
            </a:pPr>
            <a:endParaRPr lang="en-US" sz="3500" dirty="0"/>
          </a:p>
          <a:p>
            <a:pPr marL="0" lvl="1" indent="0">
              <a:buNone/>
            </a:pPr>
            <a:r>
              <a:rPr lang="en-US" sz="6000" dirty="0" smtClean="0">
                <a:solidFill>
                  <a:srgbClr val="FF0000"/>
                </a:solidFill>
              </a:rPr>
              <a:t>	</a:t>
            </a:r>
            <a:r>
              <a:rPr lang="en-US" sz="6000" dirty="0" smtClean="0">
                <a:solidFill>
                  <a:srgbClr val="E2231A"/>
                </a:solidFill>
              </a:rPr>
              <a:t>Keys: </a:t>
            </a:r>
            <a:r>
              <a:rPr lang="en-US" sz="6000" dirty="0" smtClean="0"/>
              <a:t>The variables that are used in an SDTM dataset 	that define uniqueness of the records. For example, in DM 	the keys are: STUDYID, USUBJID. (one record per 	subject)</a:t>
            </a:r>
            <a:endParaRPr lang="en-US" sz="6000" dirty="0"/>
          </a:p>
          <a:p>
            <a:endParaRPr lang="en-US" sz="8000" dirty="0" smtClean="0"/>
          </a:p>
          <a:p>
            <a:pPr marL="0" indent="0">
              <a:buNone/>
            </a:pPr>
            <a:r>
              <a:rPr lang="en-US" sz="3700" dirty="0" smtClean="0">
                <a:solidFill>
                  <a:srgbClr val="E2231A"/>
                </a:solidFill>
              </a:rPr>
              <a:t>	</a:t>
            </a:r>
          </a:p>
          <a:p>
            <a:pPr marL="0" indent="0">
              <a:buNone/>
            </a:pPr>
            <a:endParaRPr lang="en-US" sz="3700" dirty="0" smtClean="0"/>
          </a:p>
          <a:p>
            <a:endParaRPr lang="en-US" sz="4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10</a:t>
            </a:fld>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9810" y="4648949"/>
            <a:ext cx="1830190" cy="1365603"/>
          </a:xfrm>
          <a:prstGeom prst="rect">
            <a:avLst/>
          </a:prstGeom>
        </p:spPr>
      </p:pic>
    </p:spTree>
    <p:extLst>
      <p:ext uri="{BB962C8B-B14F-4D97-AF65-F5344CB8AC3E}">
        <p14:creationId xmlns:p14="http://schemas.microsoft.com/office/powerpoint/2010/main" val="13261611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Lilly CRF [IRAD3001]</a:t>
            </a:r>
            <a:endParaRPr lang="en-US" dirty="0"/>
          </a:p>
        </p:txBody>
      </p:sp>
      <p:sp>
        <p:nvSpPr>
          <p:cNvPr id="3" name="Content Placeholder 2"/>
          <p:cNvSpPr>
            <a:spLocks noGrp="1"/>
          </p:cNvSpPr>
          <p:nvPr>
            <p:ph idx="1"/>
          </p:nvPr>
        </p:nvSpPr>
        <p:spPr>
          <a:xfrm>
            <a:off x="347471" y="1488533"/>
            <a:ext cx="8665899" cy="1161361"/>
          </a:xfrm>
          <a:ln>
            <a:solidFill>
              <a:srgbClr val="E2231A"/>
            </a:solidFill>
          </a:ln>
        </p:spPr>
        <p:txBody>
          <a:bodyPr>
            <a:normAutofit/>
          </a:bodyPr>
          <a:lstStyle/>
          <a:p>
            <a:r>
              <a:rPr lang="en-US" sz="2400" dirty="0" smtClean="0"/>
              <a:t>What is the metadata from the SDTM IG?</a:t>
            </a:r>
          </a:p>
          <a:p>
            <a:pPr lvl="1"/>
            <a:r>
              <a:rPr lang="en-US" sz="2000" dirty="0" smtClean="0"/>
              <a:t>Variable Names? Variable Labels? Type (Char or Num)? CT (What variables have CT)? Core (Req., Exp., Perm?)</a:t>
            </a:r>
          </a:p>
          <a:p>
            <a:endParaRPr lang="en-US" sz="24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11</a:t>
            </a:fld>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71" y="2731196"/>
            <a:ext cx="5956322" cy="3693796"/>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9" name="Content Placeholder 2"/>
          <p:cNvSpPr txBox="1">
            <a:spLocks/>
          </p:cNvSpPr>
          <p:nvPr/>
        </p:nvSpPr>
        <p:spPr>
          <a:xfrm>
            <a:off x="6478555" y="3489522"/>
            <a:ext cx="2460170" cy="2342111"/>
          </a:xfrm>
          <a:prstGeom prst="rect">
            <a:avLst/>
          </a:prstGeom>
          <a:ln>
            <a:solidFill>
              <a:srgbClr val="E2231A"/>
            </a:solid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rgbClr val="86786F"/>
                </a:solidFill>
                <a:latin typeface="DIN-Regular"/>
                <a:ea typeface="+mn-ea"/>
                <a:cs typeface="DIN-Regular"/>
              </a:defRPr>
            </a:lvl1pPr>
            <a:lvl2pPr marL="742950" indent="-285750" algn="l" defTabSz="457200" rtl="0" eaLnBrk="1" latinLnBrk="0" hangingPunct="1">
              <a:spcBef>
                <a:spcPct val="20000"/>
              </a:spcBef>
              <a:buFont typeface="Arial"/>
              <a:buChar char="–"/>
              <a:defRPr sz="2800" kern="1200">
                <a:solidFill>
                  <a:srgbClr val="86786F"/>
                </a:solidFill>
                <a:latin typeface="DIN-Regular"/>
                <a:ea typeface="+mn-ea"/>
                <a:cs typeface="DIN-Regular"/>
              </a:defRPr>
            </a:lvl2pPr>
            <a:lvl3pPr marL="1143000" indent="-228600" algn="l" defTabSz="457200" rtl="0" eaLnBrk="1" latinLnBrk="0" hangingPunct="1">
              <a:spcBef>
                <a:spcPct val="20000"/>
              </a:spcBef>
              <a:buFont typeface="Arial"/>
              <a:buChar char="•"/>
              <a:defRPr sz="2400" kern="1200">
                <a:solidFill>
                  <a:srgbClr val="86786F"/>
                </a:solidFill>
                <a:latin typeface="DIN-Regular"/>
                <a:ea typeface="+mn-ea"/>
                <a:cs typeface="DIN-Regular"/>
              </a:defRPr>
            </a:lvl3pPr>
            <a:lvl4pPr marL="16002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4pPr>
            <a:lvl5pPr marL="2057400" indent="-228600" algn="l" defTabSz="457200" rtl="0" eaLnBrk="1" latinLnBrk="0" hangingPunct="1">
              <a:spcBef>
                <a:spcPct val="20000"/>
              </a:spcBef>
              <a:buFont typeface="Arial"/>
              <a:buChar char="»"/>
              <a:defRPr sz="2000" kern="1200">
                <a:solidFill>
                  <a:srgbClr val="86786F"/>
                </a:solidFill>
                <a:latin typeface="DIN-Regular"/>
                <a:ea typeface="+mn-ea"/>
                <a:cs typeface="DIN-Regular"/>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dirty="0" smtClean="0"/>
              <a:t>What is the rule or </a:t>
            </a:r>
            <a:r>
              <a:rPr lang="en-US" sz="2400" dirty="0" smtClean="0">
                <a:solidFill>
                  <a:srgbClr val="E2231A"/>
                </a:solidFill>
              </a:rPr>
              <a:t>programming algorithm </a:t>
            </a:r>
            <a:r>
              <a:rPr lang="en-US" sz="2400" dirty="0" smtClean="0"/>
              <a:t>to transform CRF data to SDTM data?</a:t>
            </a:r>
            <a:endParaRPr lang="en-US" sz="2400" dirty="0"/>
          </a:p>
        </p:txBody>
      </p:sp>
    </p:spTree>
    <p:extLst>
      <p:ext uri="{BB962C8B-B14F-4D97-AF65-F5344CB8AC3E}">
        <p14:creationId xmlns:p14="http://schemas.microsoft.com/office/powerpoint/2010/main" val="37778368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9" grpId="0" uiExpand="1" build="p"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Lilly DED (Procedures)</a:t>
            </a:r>
            <a:endParaRPr lang="en-US" dirty="0"/>
          </a:p>
        </p:txBody>
      </p:sp>
      <p:sp>
        <p:nvSpPr>
          <p:cNvPr id="3" name="Content Placeholder 2"/>
          <p:cNvSpPr>
            <a:spLocks noGrp="1"/>
          </p:cNvSpPr>
          <p:nvPr>
            <p:ph idx="1"/>
          </p:nvPr>
        </p:nvSpPr>
        <p:spPr>
          <a:xfrm>
            <a:off x="347471" y="1488533"/>
            <a:ext cx="8491835" cy="1600108"/>
          </a:xfrm>
          <a:ln>
            <a:solidFill>
              <a:srgbClr val="E2231A"/>
            </a:solidFill>
          </a:ln>
        </p:spPr>
        <p:txBody>
          <a:bodyPr>
            <a:normAutofit fontScale="92500"/>
          </a:bodyPr>
          <a:lstStyle/>
          <a:p>
            <a:r>
              <a:rPr lang="en-US" sz="2400" dirty="0"/>
              <a:t>What is the </a:t>
            </a:r>
            <a:r>
              <a:rPr lang="en-US" sz="2400" dirty="0" smtClean="0"/>
              <a:t>metadata?</a:t>
            </a:r>
            <a:endParaRPr lang="en-US" sz="2400" dirty="0"/>
          </a:p>
          <a:p>
            <a:pPr lvl="1"/>
            <a:r>
              <a:rPr lang="en-US" sz="2000" dirty="0"/>
              <a:t>Variable Names? Variable Labels? Type (Char or Num)? CT (What variables have CT)? Core (Req., Exp., Perm</a:t>
            </a:r>
            <a:r>
              <a:rPr lang="en-US" sz="2000" dirty="0" smtClean="0"/>
              <a:t>?)</a:t>
            </a:r>
          </a:p>
          <a:p>
            <a:pPr lvl="1"/>
            <a:r>
              <a:rPr lang="en-US" sz="2000" dirty="0" smtClean="0"/>
              <a:t>Length? Programming Algorithm? Source Data (or mapping)?, Origin?</a:t>
            </a:r>
            <a:endParaRPr lang="en-US" sz="20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12</a:t>
            </a:fld>
            <a:endParaRPr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118" y="3474720"/>
            <a:ext cx="7796957" cy="2593973"/>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7" name="Down Arrow 6"/>
          <p:cNvSpPr/>
          <p:nvPr/>
        </p:nvSpPr>
        <p:spPr>
          <a:xfrm>
            <a:off x="6482080" y="3210560"/>
            <a:ext cx="375920" cy="619760"/>
          </a:xfrm>
          <a:prstGeom prst="downArrow">
            <a:avLst/>
          </a:prstGeom>
          <a:ln>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Down Arrow 8"/>
          <p:cNvSpPr/>
          <p:nvPr/>
        </p:nvSpPr>
        <p:spPr>
          <a:xfrm>
            <a:off x="847138" y="3189726"/>
            <a:ext cx="375920" cy="619760"/>
          </a:xfrm>
          <a:prstGeom prst="downArrow">
            <a:avLst/>
          </a:prstGeom>
          <a:ln>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59053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7"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Lilly DED (Procedures)</a:t>
            </a:r>
            <a:endParaRPr lang="en-US" dirty="0"/>
          </a:p>
        </p:txBody>
      </p:sp>
      <p:sp>
        <p:nvSpPr>
          <p:cNvPr id="3" name="Content Placeholder 2"/>
          <p:cNvSpPr>
            <a:spLocks noGrp="1"/>
          </p:cNvSpPr>
          <p:nvPr>
            <p:ph idx="1"/>
          </p:nvPr>
        </p:nvSpPr>
        <p:spPr>
          <a:xfrm>
            <a:off x="347471" y="1488533"/>
            <a:ext cx="8491835" cy="1600108"/>
          </a:xfrm>
          <a:ln>
            <a:solidFill>
              <a:srgbClr val="E2231A"/>
            </a:solidFill>
          </a:ln>
        </p:spPr>
        <p:txBody>
          <a:bodyPr>
            <a:normAutofit fontScale="92500"/>
          </a:bodyPr>
          <a:lstStyle/>
          <a:p>
            <a:r>
              <a:rPr lang="en-US" sz="2400" dirty="0"/>
              <a:t>What is the </a:t>
            </a:r>
            <a:r>
              <a:rPr lang="en-US" sz="2400" dirty="0" smtClean="0"/>
              <a:t>metadata?</a:t>
            </a:r>
            <a:endParaRPr lang="en-US" sz="2400" dirty="0"/>
          </a:p>
          <a:p>
            <a:pPr lvl="1"/>
            <a:r>
              <a:rPr lang="en-US" sz="2000" dirty="0"/>
              <a:t>Variable Names? Variable Labels? Type (Char or Num)? CT (What variables have CT)? Core (Req., Exp., Perm</a:t>
            </a:r>
            <a:r>
              <a:rPr lang="en-US" sz="2000" dirty="0" smtClean="0"/>
              <a:t>?)</a:t>
            </a:r>
          </a:p>
          <a:p>
            <a:pPr lvl="1"/>
            <a:r>
              <a:rPr lang="en-US" sz="2000" dirty="0" smtClean="0"/>
              <a:t>Length? Programming Algorithm? Source Data (or mapping)?, Origin?</a:t>
            </a:r>
            <a:endParaRPr lang="en-US" sz="20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13</a:t>
            </a:fld>
            <a:endParaRPr lang="en-US" dirty="0"/>
          </a:p>
        </p:txBody>
      </p:sp>
      <p:pic>
        <p:nvPicPr>
          <p:cNvPr id="8" name="Picture 7"/>
          <p:cNvPicPr>
            <a:picLocks noChangeAspect="1"/>
          </p:cNvPicPr>
          <p:nvPr/>
        </p:nvPicPr>
        <p:blipFill>
          <a:blip r:embed="rId3"/>
          <a:stretch>
            <a:fillRect/>
          </a:stretch>
        </p:blipFill>
        <p:spPr>
          <a:xfrm>
            <a:off x="1126807" y="3138106"/>
            <a:ext cx="6645593" cy="3232817"/>
          </a:xfrm>
          <a:prstGeom prst="rect">
            <a:avLst/>
          </a:prstGeom>
        </p:spPr>
      </p:pic>
      <p:sp>
        <p:nvSpPr>
          <p:cNvPr id="10" name="Down Arrow 9"/>
          <p:cNvSpPr/>
          <p:nvPr/>
        </p:nvSpPr>
        <p:spPr>
          <a:xfrm>
            <a:off x="2283460" y="2960370"/>
            <a:ext cx="242570" cy="356210"/>
          </a:xfrm>
          <a:prstGeom prst="downArrow">
            <a:avLst/>
          </a:prstGeom>
          <a:ln>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Down Arrow 10"/>
          <p:cNvSpPr/>
          <p:nvPr/>
        </p:nvSpPr>
        <p:spPr>
          <a:xfrm rot="-5400000">
            <a:off x="1768271" y="3845729"/>
            <a:ext cx="242570" cy="356210"/>
          </a:xfrm>
          <a:prstGeom prst="downArrow">
            <a:avLst/>
          </a:prstGeom>
          <a:ln>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Down Arrow 11"/>
          <p:cNvSpPr/>
          <p:nvPr/>
        </p:nvSpPr>
        <p:spPr>
          <a:xfrm rot="-5400000">
            <a:off x="860538" y="4537075"/>
            <a:ext cx="242570" cy="356210"/>
          </a:xfrm>
          <a:prstGeom prst="downArrow">
            <a:avLst/>
          </a:prstGeom>
          <a:ln>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91498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Lilly Standard (PR)</a:t>
            </a:r>
            <a:endParaRPr lang="en-US" dirty="0"/>
          </a:p>
        </p:txBody>
      </p:sp>
      <p:sp>
        <p:nvSpPr>
          <p:cNvPr id="3" name="Content Placeholder 2"/>
          <p:cNvSpPr>
            <a:spLocks noGrp="1"/>
          </p:cNvSpPr>
          <p:nvPr>
            <p:ph idx="1"/>
          </p:nvPr>
        </p:nvSpPr>
        <p:spPr>
          <a:xfrm>
            <a:off x="347471" y="1488533"/>
            <a:ext cx="8491835" cy="1346108"/>
          </a:xfrm>
          <a:ln>
            <a:solidFill>
              <a:srgbClr val="E2231A"/>
            </a:solidFill>
          </a:ln>
        </p:spPr>
        <p:txBody>
          <a:bodyPr>
            <a:normAutofit fontScale="92500" lnSpcReduction="10000"/>
          </a:bodyPr>
          <a:lstStyle/>
          <a:p>
            <a:r>
              <a:rPr lang="en-US" sz="2400" dirty="0"/>
              <a:t>What is the metadata?</a:t>
            </a:r>
          </a:p>
          <a:p>
            <a:pPr lvl="1"/>
            <a:r>
              <a:rPr lang="en-US" sz="2000" dirty="0"/>
              <a:t>Variable Names? Variable Labels? Type (Char or Num)? CT (What variables have CT)? Core (Req., Exp., Perm?)</a:t>
            </a:r>
          </a:p>
          <a:p>
            <a:pPr lvl="1"/>
            <a:r>
              <a:rPr lang="en-US" sz="2000" dirty="0"/>
              <a:t>Length? Programming Algorithm? Source Data (or mapping)?, Origin?</a:t>
            </a:r>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14</a:t>
            </a:fld>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200" y="3009163"/>
            <a:ext cx="7203546" cy="3347187"/>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293424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Lilly Module </a:t>
            </a:r>
            <a:r>
              <a:rPr lang="en-US" dirty="0"/>
              <a:t>6</a:t>
            </a:r>
            <a:r>
              <a:rPr lang="en-US" dirty="0" smtClean="0"/>
              <a:t> </a:t>
            </a:r>
            <a:r>
              <a:rPr lang="en-US" dirty="0"/>
              <a:t>Exercise </a:t>
            </a:r>
            <a:r>
              <a:rPr lang="en-US" dirty="0" smtClean="0"/>
              <a:t>#1</a:t>
            </a:r>
            <a:br>
              <a:rPr lang="en-US" dirty="0" smtClean="0"/>
            </a:br>
            <a:endParaRPr lang="en-US" dirty="0"/>
          </a:p>
        </p:txBody>
      </p:sp>
    </p:spTree>
    <p:extLst>
      <p:ext uri="{BB962C8B-B14F-4D97-AF65-F5344CB8AC3E}">
        <p14:creationId xmlns:p14="http://schemas.microsoft.com/office/powerpoint/2010/main" val="35917873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Lilly </a:t>
            </a:r>
            <a:r>
              <a:rPr lang="en-US" dirty="0"/>
              <a:t>Mod </a:t>
            </a:r>
            <a:r>
              <a:rPr lang="en-US" dirty="0" smtClean="0"/>
              <a:t>6 </a:t>
            </a:r>
            <a:r>
              <a:rPr lang="en-US" dirty="0"/>
              <a:t>Exercise </a:t>
            </a:r>
            <a:r>
              <a:rPr lang="en-US" dirty="0" smtClean="0"/>
              <a:t>#1</a:t>
            </a:r>
            <a:endParaRPr lang="en-US" dirty="0"/>
          </a:p>
        </p:txBody>
      </p:sp>
      <p:sp>
        <p:nvSpPr>
          <p:cNvPr id="3" name="Content Placeholder 2"/>
          <p:cNvSpPr>
            <a:spLocks noGrp="1"/>
          </p:cNvSpPr>
          <p:nvPr>
            <p:ph idx="1"/>
          </p:nvPr>
        </p:nvSpPr>
        <p:spPr>
          <a:xfrm>
            <a:off x="347471" y="1553847"/>
            <a:ext cx="8491835" cy="3242088"/>
          </a:xfrm>
          <a:ln>
            <a:solidFill>
              <a:srgbClr val="E2231A"/>
            </a:solidFill>
          </a:ln>
        </p:spPr>
        <p:txBody>
          <a:bodyPr>
            <a:normAutofit lnSpcReduction="10000"/>
          </a:bodyPr>
          <a:lstStyle/>
          <a:p>
            <a:pPr marL="0" indent="0">
              <a:buNone/>
            </a:pPr>
            <a:r>
              <a:rPr lang="en-US" sz="2200" u="sng" dirty="0"/>
              <a:t>Resources:</a:t>
            </a:r>
          </a:p>
          <a:p>
            <a:r>
              <a:rPr lang="en-US" sz="2200" dirty="0"/>
              <a:t>Use “Lilly Mod </a:t>
            </a:r>
            <a:r>
              <a:rPr lang="en-US" sz="2200" dirty="0" smtClean="0"/>
              <a:t>6 Exercise</a:t>
            </a:r>
            <a:r>
              <a:rPr lang="en-US" sz="2200" dirty="0"/>
              <a:t>” template (</a:t>
            </a:r>
            <a:r>
              <a:rPr lang="en-US" sz="2200" dirty="0">
                <a:solidFill>
                  <a:srgbClr val="E2231A"/>
                </a:solidFill>
              </a:rPr>
              <a:t>Lilly Mod </a:t>
            </a:r>
            <a:r>
              <a:rPr lang="en-US" sz="2200" dirty="0" smtClean="0">
                <a:solidFill>
                  <a:srgbClr val="E2231A"/>
                </a:solidFill>
              </a:rPr>
              <a:t>6 </a:t>
            </a:r>
            <a:r>
              <a:rPr lang="en-US" sz="2200" dirty="0">
                <a:solidFill>
                  <a:srgbClr val="E2231A"/>
                </a:solidFill>
              </a:rPr>
              <a:t>Ex. 1 tab</a:t>
            </a:r>
            <a:r>
              <a:rPr lang="en-US" sz="2200" dirty="0" smtClean="0"/>
              <a:t>)</a:t>
            </a:r>
          </a:p>
          <a:p>
            <a:r>
              <a:rPr lang="en-US" sz="2200" dirty="0" smtClean="0"/>
              <a:t>Lilly </a:t>
            </a:r>
            <a:r>
              <a:rPr lang="en-US" sz="2200" dirty="0"/>
              <a:t>Substance Use </a:t>
            </a:r>
            <a:r>
              <a:rPr lang="en-US" sz="2200" dirty="0" smtClean="0"/>
              <a:t>(SU) DED (</a:t>
            </a:r>
            <a:r>
              <a:rPr lang="en-US" sz="2200" dirty="0" smtClean="0">
                <a:solidFill>
                  <a:srgbClr val="E2231A"/>
                </a:solidFill>
              </a:rPr>
              <a:t>Core_DED_SU_1001_V6.0_exercise.xls</a:t>
            </a:r>
            <a:r>
              <a:rPr lang="en-US" sz="2200" dirty="0" smtClean="0"/>
              <a:t>)</a:t>
            </a:r>
            <a:endParaRPr lang="en-US" sz="2200" dirty="0"/>
          </a:p>
          <a:p>
            <a:r>
              <a:rPr lang="en-US" sz="2200" dirty="0"/>
              <a:t>Lilly Substance Use </a:t>
            </a:r>
            <a:r>
              <a:rPr lang="en-US" sz="2200" dirty="0" smtClean="0"/>
              <a:t>SU </a:t>
            </a:r>
            <a:r>
              <a:rPr lang="en-US" sz="2200" dirty="0"/>
              <a:t>Standard (</a:t>
            </a:r>
            <a:r>
              <a:rPr lang="en-US" sz="2200" dirty="0" smtClean="0">
                <a:solidFill>
                  <a:srgbClr val="E2231A"/>
                </a:solidFill>
              </a:rPr>
              <a:t>Core_SDTM_SU_V2.xlsx</a:t>
            </a:r>
            <a:r>
              <a:rPr lang="en-US" sz="2200" dirty="0" smtClean="0"/>
              <a:t>)</a:t>
            </a:r>
          </a:p>
          <a:p>
            <a:pPr marL="0" indent="0">
              <a:buNone/>
            </a:pPr>
            <a:endParaRPr lang="en-US" sz="2200" dirty="0">
              <a:solidFill>
                <a:srgbClr val="E2231A"/>
              </a:solidFill>
            </a:endParaRPr>
          </a:p>
          <a:p>
            <a:pPr marL="0" indent="0">
              <a:buNone/>
            </a:pPr>
            <a:r>
              <a:rPr lang="en-US" sz="2200" u="sng" dirty="0"/>
              <a:t>Exercise</a:t>
            </a:r>
            <a:r>
              <a:rPr lang="en-US" sz="2200" u="sng" dirty="0" smtClean="0"/>
              <a:t>:</a:t>
            </a:r>
          </a:p>
          <a:p>
            <a:r>
              <a:rPr lang="en-US" sz="2200" dirty="0" smtClean="0"/>
              <a:t>Determine which Lilly SDTM SU Standard </a:t>
            </a:r>
            <a:r>
              <a:rPr lang="en-US" sz="2200" dirty="0"/>
              <a:t>variables can be mapped from the SU </a:t>
            </a:r>
            <a:r>
              <a:rPr lang="en-US" sz="2200" dirty="0" smtClean="0"/>
              <a:t>DED</a:t>
            </a:r>
            <a:endParaRPr lang="en-US" sz="22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16</a:t>
            </a:fld>
            <a:endParaRPr lang="en-US" dirty="0"/>
          </a:p>
        </p:txBody>
      </p:sp>
      <p:graphicFrame>
        <p:nvGraphicFramePr>
          <p:cNvPr id="10" name="Object 9"/>
          <p:cNvGraphicFramePr>
            <a:graphicFrameLocks noChangeAspect="1"/>
          </p:cNvGraphicFramePr>
          <p:nvPr>
            <p:extLst>
              <p:ext uri="{D42A27DB-BD31-4B8C-83A1-F6EECF244321}">
                <p14:modId xmlns:p14="http://schemas.microsoft.com/office/powerpoint/2010/main" val="850904263"/>
              </p:ext>
            </p:extLst>
          </p:nvPr>
        </p:nvGraphicFramePr>
        <p:xfrm>
          <a:off x="257941" y="4903470"/>
          <a:ext cx="8649945" cy="1378585"/>
        </p:xfrm>
        <a:graphic>
          <a:graphicData uri="http://schemas.openxmlformats.org/presentationml/2006/ole">
            <mc:AlternateContent xmlns:mc="http://schemas.openxmlformats.org/markup-compatibility/2006">
              <mc:Choice xmlns:v="urn:schemas-microsoft-com:vml" Requires="v">
                <p:oleObj spid="_x0000_s1115" name="Worksheet" r:id="rId4" imgW="10820374" imgH="1723999" progId="Excel.Sheet.12">
                  <p:embed/>
                </p:oleObj>
              </mc:Choice>
              <mc:Fallback>
                <p:oleObj name="Worksheet" r:id="rId4" imgW="10820374" imgH="1723999" progId="Excel.Sheet.12">
                  <p:embed/>
                  <p:pic>
                    <p:nvPicPr>
                      <p:cNvPr id="0" name=""/>
                      <p:cNvPicPr/>
                      <p:nvPr/>
                    </p:nvPicPr>
                    <p:blipFill>
                      <a:blip r:embed="rId5"/>
                      <a:stretch>
                        <a:fillRect/>
                      </a:stretch>
                    </p:blipFill>
                    <p:spPr>
                      <a:xfrm>
                        <a:off x="257941" y="4903470"/>
                        <a:ext cx="8649945" cy="1378585"/>
                      </a:xfrm>
                      <a:prstGeom prst="rect">
                        <a:avLst/>
                      </a:prstGeom>
                    </p:spPr>
                  </p:pic>
                </p:oleObj>
              </mc:Fallback>
            </mc:AlternateContent>
          </a:graphicData>
        </a:graphic>
      </p:graphicFrame>
    </p:spTree>
    <p:extLst>
      <p:ext uri="{BB962C8B-B14F-4D97-AF65-F5344CB8AC3E}">
        <p14:creationId xmlns:p14="http://schemas.microsoft.com/office/powerpoint/2010/main" val="18967180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#1Step by Step</a:t>
            </a:r>
            <a:endParaRPr lang="en-US" dirty="0"/>
          </a:p>
        </p:txBody>
      </p:sp>
      <p:sp>
        <p:nvSpPr>
          <p:cNvPr id="3" name="Content Placeholder 2"/>
          <p:cNvSpPr>
            <a:spLocks noGrp="1"/>
          </p:cNvSpPr>
          <p:nvPr>
            <p:ph idx="1"/>
          </p:nvPr>
        </p:nvSpPr>
        <p:spPr>
          <a:xfrm>
            <a:off x="347471" y="1456070"/>
            <a:ext cx="8491835" cy="3373104"/>
          </a:xfrm>
          <a:ln>
            <a:solidFill>
              <a:srgbClr val="E2231A"/>
            </a:solidFill>
          </a:ln>
        </p:spPr>
        <p:txBody>
          <a:bodyPr>
            <a:normAutofit fontScale="85000" lnSpcReduction="20000"/>
          </a:bodyPr>
          <a:lstStyle/>
          <a:p>
            <a:r>
              <a:rPr lang="en-US" sz="2200" dirty="0" smtClean="0"/>
              <a:t>Open the Lilly Mod 6 Exercise Template, tab: Lilly </a:t>
            </a:r>
            <a:r>
              <a:rPr lang="en-US" sz="2200" dirty="0"/>
              <a:t>Mod </a:t>
            </a:r>
            <a:r>
              <a:rPr lang="en-US" sz="2200" dirty="0" smtClean="0"/>
              <a:t>6 </a:t>
            </a:r>
            <a:r>
              <a:rPr lang="en-US" sz="2200" dirty="0"/>
              <a:t>Ex. </a:t>
            </a:r>
            <a:r>
              <a:rPr lang="en-US" sz="2200" dirty="0" smtClean="0"/>
              <a:t>1</a:t>
            </a:r>
          </a:p>
          <a:p>
            <a:r>
              <a:rPr lang="en-US" sz="2200" dirty="0" smtClean="0"/>
              <a:t>Open the Core_DED_SU_1001_V6.0_exercise.xls</a:t>
            </a:r>
          </a:p>
          <a:p>
            <a:r>
              <a:rPr lang="en-US" sz="2200" dirty="0" smtClean="0"/>
              <a:t>Determine which columns correspond to the DED columns below </a:t>
            </a:r>
            <a:r>
              <a:rPr lang="en-US" sz="2200" b="1" dirty="0" smtClean="0"/>
              <a:t>(Columns A-C) </a:t>
            </a:r>
            <a:r>
              <a:rPr lang="en-US" sz="2200" dirty="0" smtClean="0"/>
              <a:t>and copy the data into the exercise spreadsheet.</a:t>
            </a:r>
          </a:p>
          <a:p>
            <a:r>
              <a:rPr lang="en-US" sz="2200" b="1" dirty="0" smtClean="0"/>
              <a:t>Column D</a:t>
            </a:r>
            <a:r>
              <a:rPr lang="en-US" sz="2200" dirty="0" smtClean="0"/>
              <a:t>: Using the information provided in the SDTM Alias and the Mapping Instructions columns, determine which SDTM variable(s) are mapped from these DED variables (Item OIDs).</a:t>
            </a:r>
          </a:p>
          <a:p>
            <a:r>
              <a:rPr lang="en-US" sz="2200" dirty="0" smtClean="0"/>
              <a:t>Open the Lilly </a:t>
            </a:r>
            <a:r>
              <a:rPr lang="en-US" sz="2200" dirty="0"/>
              <a:t>Substance Use </a:t>
            </a:r>
            <a:r>
              <a:rPr lang="en-US" sz="2200" dirty="0" smtClean="0"/>
              <a:t>SU </a:t>
            </a:r>
            <a:r>
              <a:rPr lang="en-US" sz="2200" dirty="0"/>
              <a:t>Standard (</a:t>
            </a:r>
            <a:r>
              <a:rPr lang="en-US" sz="2200" dirty="0" smtClean="0"/>
              <a:t>Core_SDTM_SU_V2.xlsx)</a:t>
            </a:r>
          </a:p>
          <a:p>
            <a:r>
              <a:rPr lang="en-US" sz="2200" b="1" dirty="0" smtClean="0"/>
              <a:t>Column F: </a:t>
            </a:r>
            <a:r>
              <a:rPr lang="en-US" sz="2200" dirty="0" smtClean="0"/>
              <a:t>Copy the data from the ‘Variable’ column in the Standard into the “Standard Variable” column in the exercise sheet.</a:t>
            </a:r>
            <a:endParaRPr lang="en-US" sz="2200" dirty="0"/>
          </a:p>
          <a:p>
            <a:r>
              <a:rPr lang="en-US" sz="2200" b="1" dirty="0" smtClean="0"/>
              <a:t>Column G: </a:t>
            </a:r>
            <a:r>
              <a:rPr lang="en-US" sz="2200" dirty="0" smtClean="0"/>
              <a:t>Fill in the “Can You Get this Variable for the DED?” column for each SDTM Variable based on the information you pulled from the DED</a:t>
            </a:r>
            <a:endParaRPr lang="en-US" sz="22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17</a:t>
            </a:fld>
            <a:endParaRPr lang="en-US" dirty="0"/>
          </a:p>
        </p:txBody>
      </p:sp>
      <p:sp>
        <p:nvSpPr>
          <p:cNvPr id="8" name="TextBox 7"/>
          <p:cNvSpPr txBox="1"/>
          <p:nvPr/>
        </p:nvSpPr>
        <p:spPr>
          <a:xfrm>
            <a:off x="6019800" y="6356351"/>
            <a:ext cx="2387082" cy="369332"/>
          </a:xfrm>
          <a:prstGeom prst="rect">
            <a:avLst/>
          </a:prstGeom>
          <a:noFill/>
        </p:spPr>
        <p:txBody>
          <a:bodyPr wrap="square" rtlCol="0">
            <a:spAutoFit/>
          </a:bodyPr>
          <a:lstStyle/>
          <a:p>
            <a:r>
              <a:rPr lang="en-US" dirty="0" smtClean="0"/>
              <a:t>Answer on Next Slide</a:t>
            </a:r>
            <a:endParaRPr lang="en-US" dirty="0"/>
          </a:p>
        </p:txBody>
      </p:sp>
      <p:graphicFrame>
        <p:nvGraphicFramePr>
          <p:cNvPr id="9" name="Object 8"/>
          <p:cNvGraphicFramePr>
            <a:graphicFrameLocks noChangeAspect="1"/>
          </p:cNvGraphicFramePr>
          <p:nvPr>
            <p:extLst>
              <p:ext uri="{D42A27DB-BD31-4B8C-83A1-F6EECF244321}">
                <p14:modId xmlns:p14="http://schemas.microsoft.com/office/powerpoint/2010/main" val="2997805400"/>
              </p:ext>
            </p:extLst>
          </p:nvPr>
        </p:nvGraphicFramePr>
        <p:xfrm>
          <a:off x="257941" y="4903470"/>
          <a:ext cx="8649945" cy="1378585"/>
        </p:xfrm>
        <a:graphic>
          <a:graphicData uri="http://schemas.openxmlformats.org/presentationml/2006/ole">
            <mc:AlternateContent xmlns:mc="http://schemas.openxmlformats.org/markup-compatibility/2006">
              <mc:Choice xmlns:v="urn:schemas-microsoft-com:vml" Requires="v">
                <p:oleObj spid="_x0000_s2141" name="Worksheet" r:id="rId4" imgW="10820374" imgH="1723999" progId="Excel.Sheet.12">
                  <p:embed/>
                </p:oleObj>
              </mc:Choice>
              <mc:Fallback>
                <p:oleObj name="Worksheet" r:id="rId4" imgW="10820374" imgH="1723999" progId="Excel.Sheet.12">
                  <p:embed/>
                  <p:pic>
                    <p:nvPicPr>
                      <p:cNvPr id="0" name=""/>
                      <p:cNvPicPr/>
                      <p:nvPr/>
                    </p:nvPicPr>
                    <p:blipFill>
                      <a:blip r:embed="rId5"/>
                      <a:stretch>
                        <a:fillRect/>
                      </a:stretch>
                    </p:blipFill>
                    <p:spPr>
                      <a:xfrm>
                        <a:off x="257941" y="4903470"/>
                        <a:ext cx="8649945" cy="1378585"/>
                      </a:xfrm>
                      <a:prstGeom prst="rect">
                        <a:avLst/>
                      </a:prstGeom>
                    </p:spPr>
                  </p:pic>
                </p:oleObj>
              </mc:Fallback>
            </mc:AlternateContent>
          </a:graphicData>
        </a:graphic>
      </p:graphicFrame>
    </p:spTree>
    <p:extLst>
      <p:ext uri="{BB962C8B-B14F-4D97-AF65-F5344CB8AC3E}">
        <p14:creationId xmlns:p14="http://schemas.microsoft.com/office/powerpoint/2010/main" val="34085552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18</a:t>
            </a:fld>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2885717817"/>
              </p:ext>
            </p:extLst>
          </p:nvPr>
        </p:nvGraphicFramePr>
        <p:xfrm>
          <a:off x="347471" y="1521896"/>
          <a:ext cx="8420902" cy="4673163"/>
        </p:xfrm>
        <a:graphic>
          <a:graphicData uri="http://schemas.openxmlformats.org/presentationml/2006/ole">
            <mc:AlternateContent xmlns:mc="http://schemas.openxmlformats.org/markup-compatibility/2006">
              <mc:Choice xmlns:v="urn:schemas-microsoft-com:vml" Requires="v">
                <p:oleObj spid="_x0000_s3160" name="Worksheet" r:id="rId4" imgW="10315488" imgH="5724499" progId="Excel.Sheet.12">
                  <p:embed/>
                </p:oleObj>
              </mc:Choice>
              <mc:Fallback>
                <p:oleObj name="Worksheet" r:id="rId4" imgW="10315488" imgH="5724499" progId="Excel.Sheet.12">
                  <p:embed/>
                  <p:pic>
                    <p:nvPicPr>
                      <p:cNvPr id="0" name=""/>
                      <p:cNvPicPr/>
                      <p:nvPr/>
                    </p:nvPicPr>
                    <p:blipFill>
                      <a:blip r:embed="rId5"/>
                      <a:stretch>
                        <a:fillRect/>
                      </a:stretch>
                    </p:blipFill>
                    <p:spPr>
                      <a:xfrm>
                        <a:off x="347471" y="1521896"/>
                        <a:ext cx="8420902" cy="4673163"/>
                      </a:xfrm>
                      <a:prstGeom prst="rect">
                        <a:avLst/>
                      </a:prstGeom>
                    </p:spPr>
                  </p:pic>
                </p:oleObj>
              </mc:Fallback>
            </mc:AlternateContent>
          </a:graphicData>
        </a:graphic>
      </p:graphicFrame>
    </p:spTree>
    <p:extLst>
      <p:ext uri="{BB962C8B-B14F-4D97-AF65-F5344CB8AC3E}">
        <p14:creationId xmlns:p14="http://schemas.microsoft.com/office/powerpoint/2010/main" val="41702145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Interventions Domains</a:t>
            </a:r>
            <a:endParaRPr lang="en-US" dirty="0"/>
          </a:p>
        </p:txBody>
      </p:sp>
    </p:spTree>
    <p:extLst>
      <p:ext uri="{BB962C8B-B14F-4D97-AF65-F5344CB8AC3E}">
        <p14:creationId xmlns:p14="http://schemas.microsoft.com/office/powerpoint/2010/main" val="40300689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Electronic Documents Required</a:t>
            </a:r>
            <a:endParaRPr lang="en-US" dirty="0"/>
          </a:p>
        </p:txBody>
      </p:sp>
      <p:sp>
        <p:nvSpPr>
          <p:cNvPr id="3" name="Content Placeholder 2"/>
          <p:cNvSpPr>
            <a:spLocks noGrp="1"/>
          </p:cNvSpPr>
          <p:nvPr>
            <p:ph idx="1"/>
          </p:nvPr>
        </p:nvSpPr>
        <p:spPr/>
        <p:txBody>
          <a:bodyPr>
            <a:normAutofit/>
          </a:bodyPr>
          <a:lstStyle/>
          <a:p>
            <a:r>
              <a:rPr lang="en-US" sz="2000" dirty="0" smtClean="0"/>
              <a:t>Lilly Workshop Mod6.pptx (this power point)</a:t>
            </a:r>
          </a:p>
          <a:p>
            <a:endParaRPr lang="en-US" sz="2000" dirty="0"/>
          </a:p>
          <a:p>
            <a:r>
              <a:rPr lang="en-US" sz="2000" dirty="0"/>
              <a:t>Participants will need the following for exercises:</a:t>
            </a:r>
          </a:p>
          <a:p>
            <a:pPr lvl="1"/>
            <a:r>
              <a:rPr lang="en-US" sz="1600" dirty="0"/>
              <a:t>Lilly Mod </a:t>
            </a:r>
            <a:r>
              <a:rPr lang="en-US" sz="1600" dirty="0" smtClean="0"/>
              <a:t>6 Exercise.xlsx</a:t>
            </a:r>
          </a:p>
          <a:p>
            <a:pPr lvl="1"/>
            <a:r>
              <a:rPr lang="en-US" sz="1600" dirty="0" smtClean="0"/>
              <a:t>Core_SDTM_CM_V2.xlsx</a:t>
            </a:r>
            <a:endParaRPr lang="en-US" sz="1600" dirty="0"/>
          </a:p>
          <a:p>
            <a:pPr lvl="1"/>
            <a:r>
              <a:rPr lang="en-US" sz="1600" dirty="0" smtClean="0"/>
              <a:t>ONC_CRF_SYST3001_V4_exercise.pdf (provide as a hard copy in addition to the electronic copy)</a:t>
            </a:r>
            <a:endParaRPr lang="en-US" sz="1600" dirty="0"/>
          </a:p>
          <a:p>
            <a:pPr lvl="1"/>
            <a:r>
              <a:rPr lang="en-US" sz="1600" dirty="0"/>
              <a:t>TA_DED_SYST3001_V6 </a:t>
            </a:r>
            <a:r>
              <a:rPr lang="en-US" sz="1600" dirty="0" smtClean="0"/>
              <a:t>0.xlsx</a:t>
            </a:r>
          </a:p>
          <a:p>
            <a:endParaRPr lang="en-US" sz="2000" dirty="0" smtClean="0"/>
          </a:p>
          <a:p>
            <a:r>
              <a:rPr lang="en-US" sz="2000" dirty="0"/>
              <a:t>For Reference:</a:t>
            </a:r>
          </a:p>
          <a:p>
            <a:pPr lvl="1"/>
            <a:r>
              <a:rPr lang="en-US" sz="1600" dirty="0" smtClean="0"/>
              <a:t>SDTM </a:t>
            </a:r>
            <a:r>
              <a:rPr lang="en-US" sz="1600" dirty="0"/>
              <a:t>IG:  </a:t>
            </a:r>
            <a:r>
              <a:rPr lang="en-US" sz="1600" dirty="0" smtClean="0"/>
              <a:t>Interventions</a:t>
            </a:r>
          </a:p>
          <a:p>
            <a:pPr lvl="1"/>
            <a:r>
              <a:rPr lang="en-US" sz="1600" dirty="0"/>
              <a:t>SDTM v1.4</a:t>
            </a:r>
          </a:p>
          <a:p>
            <a:pPr marL="457200" lvl="1" indent="0">
              <a:buNone/>
            </a:pPr>
            <a:endParaRPr lang="en-US" sz="1600" dirty="0" smtClean="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a:t>
            </a:fld>
            <a:endParaRPr lang="en-US" dirty="0"/>
          </a:p>
        </p:txBody>
      </p:sp>
    </p:spTree>
    <p:extLst>
      <p:ext uri="{BB962C8B-B14F-4D97-AF65-F5344CB8AC3E}">
        <p14:creationId xmlns:p14="http://schemas.microsoft.com/office/powerpoint/2010/main" val="33683244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Class:  Interventions</a:t>
            </a:r>
            <a:endParaRPr lang="en-US" dirty="0"/>
          </a:p>
        </p:txBody>
      </p:sp>
      <p:sp>
        <p:nvSpPr>
          <p:cNvPr id="3" name="Content Placeholder 2"/>
          <p:cNvSpPr>
            <a:spLocks noGrp="1"/>
          </p:cNvSpPr>
          <p:nvPr>
            <p:ph idx="1"/>
          </p:nvPr>
        </p:nvSpPr>
        <p:spPr>
          <a:xfrm>
            <a:off x="347471" y="1488532"/>
            <a:ext cx="8491835" cy="2549211"/>
          </a:xfrm>
          <a:ln>
            <a:solidFill>
              <a:srgbClr val="E2231A"/>
            </a:solidFill>
          </a:ln>
        </p:spPr>
        <p:txBody>
          <a:bodyPr>
            <a:normAutofit fontScale="85000" lnSpcReduction="20000"/>
          </a:bodyPr>
          <a:lstStyle/>
          <a:p>
            <a:pPr lvl="0"/>
            <a:r>
              <a:rPr lang="en-US" sz="2800" dirty="0" smtClean="0"/>
              <a:t>Interventions class captures </a:t>
            </a:r>
            <a:r>
              <a:rPr lang="en-US" sz="2800" dirty="0">
                <a:solidFill>
                  <a:srgbClr val="E2231A"/>
                </a:solidFill>
              </a:rPr>
              <a:t>investigational</a:t>
            </a:r>
            <a:r>
              <a:rPr lang="en-US" sz="2800" dirty="0"/>
              <a:t>, </a:t>
            </a:r>
            <a:r>
              <a:rPr lang="en-US" sz="2800" dirty="0">
                <a:solidFill>
                  <a:srgbClr val="E2231A"/>
                </a:solidFill>
              </a:rPr>
              <a:t>therapeutic</a:t>
            </a:r>
            <a:r>
              <a:rPr lang="en-US" sz="2800" dirty="0"/>
              <a:t>, and </a:t>
            </a:r>
            <a:r>
              <a:rPr lang="en-US" sz="2800" dirty="0">
                <a:solidFill>
                  <a:srgbClr val="E2231A"/>
                </a:solidFill>
              </a:rPr>
              <a:t>other treatments </a:t>
            </a:r>
            <a:r>
              <a:rPr lang="en-US" sz="2800" dirty="0"/>
              <a:t>administered to </a:t>
            </a:r>
            <a:r>
              <a:rPr lang="en-US" sz="2800" dirty="0" smtClean="0"/>
              <a:t>subject either as</a:t>
            </a:r>
          </a:p>
          <a:p>
            <a:pPr lvl="1"/>
            <a:r>
              <a:rPr lang="en-US" sz="2400" dirty="0" smtClean="0"/>
              <a:t>specified by the protocol (e.g., exposure to study drug), </a:t>
            </a:r>
          </a:p>
          <a:p>
            <a:pPr lvl="1"/>
            <a:r>
              <a:rPr lang="en-US" sz="2400" dirty="0" smtClean="0"/>
              <a:t>coincident with the study assessment period (e.g., concomitant medications), or </a:t>
            </a:r>
          </a:p>
          <a:p>
            <a:pPr lvl="1"/>
            <a:r>
              <a:rPr lang="en-US" sz="2400" dirty="0" smtClean="0"/>
              <a:t>self-administered by the subject (such as use of alcohol, tobacco, or caffeine)</a:t>
            </a:r>
          </a:p>
          <a:p>
            <a:pPr lvl="0"/>
            <a:r>
              <a:rPr lang="en-US" sz="2800" dirty="0" smtClean="0"/>
              <a:t>Think…“Did something happen to your body”? </a:t>
            </a:r>
            <a:endParaRPr lang="en-US" sz="2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20</a:t>
            </a:fld>
            <a:endParaRPr lang="en-US" dirty="0"/>
          </a:p>
        </p:txBody>
      </p:sp>
      <p:graphicFrame>
        <p:nvGraphicFramePr>
          <p:cNvPr id="10" name="Diagram 9"/>
          <p:cNvGraphicFramePr/>
          <p:nvPr>
            <p:extLst>
              <p:ext uri="{D42A27DB-BD31-4B8C-83A1-F6EECF244321}">
                <p14:modId xmlns:p14="http://schemas.microsoft.com/office/powerpoint/2010/main" val="3070760699"/>
              </p:ext>
            </p:extLst>
          </p:nvPr>
        </p:nvGraphicFramePr>
        <p:xfrm>
          <a:off x="1875453" y="4037744"/>
          <a:ext cx="6963853" cy="23165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122"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1127" y="4294597"/>
            <a:ext cx="1909673" cy="171835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729449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Graphic spid="10" grpId="0">
        <p:bldAsOne/>
      </p:bldGraphic>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Interventions </a:t>
            </a:r>
            <a:r>
              <a:rPr lang="en-US" dirty="0" smtClean="0"/>
              <a:t>and Type of Variables</a:t>
            </a:r>
            <a:endParaRPr lang="en-US" dirty="0"/>
          </a:p>
        </p:txBody>
      </p:sp>
      <p:sp>
        <p:nvSpPr>
          <p:cNvPr id="3" name="Content Placeholder 2"/>
          <p:cNvSpPr>
            <a:spLocks noGrp="1"/>
          </p:cNvSpPr>
          <p:nvPr>
            <p:ph idx="1"/>
          </p:nvPr>
        </p:nvSpPr>
        <p:spPr>
          <a:xfrm>
            <a:off x="347471" y="1488532"/>
            <a:ext cx="8491835" cy="723327"/>
          </a:xfrm>
          <a:ln>
            <a:solidFill>
              <a:srgbClr val="E2231A"/>
            </a:solidFill>
          </a:ln>
        </p:spPr>
        <p:txBody>
          <a:bodyPr/>
          <a:lstStyle/>
          <a:p>
            <a:r>
              <a:rPr lang="en-US" sz="2800" dirty="0" smtClean="0"/>
              <a:t>Open SDTM </a:t>
            </a:r>
            <a:r>
              <a:rPr lang="en-US" sz="2800" dirty="0"/>
              <a:t>V1.4, Section 2.1, </a:t>
            </a:r>
            <a:r>
              <a:rPr lang="en-US" sz="2800" dirty="0" smtClean="0"/>
              <a:t>pages 9-11</a:t>
            </a:r>
            <a:endParaRPr lang="en-US" sz="2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21</a:t>
            </a:fld>
            <a:endParaRPr lang="en-US" dirty="0"/>
          </a:p>
        </p:txBody>
      </p:sp>
      <p:graphicFrame>
        <p:nvGraphicFramePr>
          <p:cNvPr id="8" name="Content Placeholder 6"/>
          <p:cNvGraphicFramePr>
            <a:graphicFrameLocks/>
          </p:cNvGraphicFramePr>
          <p:nvPr>
            <p:extLst>
              <p:ext uri="{D42A27DB-BD31-4B8C-83A1-F6EECF244321}">
                <p14:modId xmlns:p14="http://schemas.microsoft.com/office/powerpoint/2010/main" val="580527509"/>
              </p:ext>
            </p:extLst>
          </p:nvPr>
        </p:nvGraphicFramePr>
        <p:xfrm>
          <a:off x="457200" y="2440355"/>
          <a:ext cx="8339136" cy="2296160"/>
        </p:xfrm>
        <a:graphic>
          <a:graphicData uri="http://schemas.openxmlformats.org/drawingml/2006/table">
            <a:tbl>
              <a:tblPr firstRow="1" bandRow="1">
                <a:tableStyleId>{5940675A-B579-460E-94D1-54222C63F5DA}</a:tableStyleId>
              </a:tblPr>
              <a:tblGrid>
                <a:gridCol w="1352939"/>
                <a:gridCol w="4215198"/>
                <a:gridCol w="2770999"/>
              </a:tblGrid>
              <a:tr h="370840">
                <a:tc>
                  <a:txBody>
                    <a:bodyPr/>
                    <a:lstStyle/>
                    <a:p>
                      <a:r>
                        <a:rPr lang="en-US" b="1" dirty="0" smtClean="0"/>
                        <a:t>Role</a:t>
                      </a:r>
                      <a:endParaRPr lang="en-US" b="1" dirty="0"/>
                    </a:p>
                  </a:txBody>
                  <a:tcPr>
                    <a:solidFill>
                      <a:schemeClr val="bg1">
                        <a:lumMod val="75000"/>
                      </a:schemeClr>
                    </a:solidFill>
                  </a:tcPr>
                </a:tc>
                <a:tc>
                  <a:txBody>
                    <a:bodyPr/>
                    <a:lstStyle/>
                    <a:p>
                      <a:r>
                        <a:rPr lang="en-US" b="1" dirty="0" smtClean="0"/>
                        <a:t>Description</a:t>
                      </a:r>
                      <a:endParaRPr lang="en-US" b="1" dirty="0"/>
                    </a:p>
                  </a:txBody>
                  <a:tcPr>
                    <a:solidFill>
                      <a:schemeClr val="bg1">
                        <a:lumMod val="75000"/>
                      </a:schemeClr>
                    </a:solidFill>
                  </a:tcPr>
                </a:tc>
                <a:tc>
                  <a:txBody>
                    <a:bodyPr/>
                    <a:lstStyle/>
                    <a:p>
                      <a:r>
                        <a:rPr lang="en-US" b="1" dirty="0" smtClean="0"/>
                        <a:t>Examples</a:t>
                      </a:r>
                      <a:endParaRPr lang="en-US" b="1" dirty="0"/>
                    </a:p>
                  </a:txBody>
                  <a:tcPr>
                    <a:solidFill>
                      <a:schemeClr val="bg1">
                        <a:lumMod val="75000"/>
                      </a:schemeClr>
                    </a:solidFill>
                  </a:tcPr>
                </a:tc>
              </a:tr>
              <a:tr h="370840">
                <a:tc>
                  <a:txBody>
                    <a:bodyPr/>
                    <a:lstStyle/>
                    <a:p>
                      <a:r>
                        <a:rPr lang="en-US" dirty="0" smtClean="0"/>
                        <a:t>IDENTIFIER </a:t>
                      </a:r>
                      <a:endParaRPr lang="en-US" dirty="0"/>
                    </a:p>
                  </a:txBody>
                  <a:tcPr/>
                </a:tc>
                <a:tc>
                  <a:txBody>
                    <a:bodyPr/>
                    <a:lstStyle/>
                    <a:p>
                      <a:r>
                        <a:rPr lang="en-US" dirty="0" smtClean="0"/>
                        <a:t>Identify study, subject, domain, and sequence</a:t>
                      </a:r>
                      <a:endParaRPr lang="en-US" dirty="0"/>
                    </a:p>
                  </a:txBody>
                  <a:tcPr/>
                </a:tc>
                <a:tc>
                  <a:txBody>
                    <a:bodyPr/>
                    <a:lstStyle/>
                    <a:p>
                      <a:r>
                        <a:rPr lang="en-US" dirty="0" smtClean="0"/>
                        <a:t>STUDYID, USUBJID,</a:t>
                      </a:r>
                      <a:r>
                        <a:rPr lang="en-US" baseline="0" dirty="0" smtClean="0"/>
                        <a:t> DOMAIN, xxSEQ</a:t>
                      </a:r>
                      <a:endParaRPr lang="en-US" dirty="0"/>
                    </a:p>
                  </a:txBody>
                  <a:tcPr/>
                </a:tc>
              </a:tr>
              <a:tr h="370840">
                <a:tc>
                  <a:txBody>
                    <a:bodyPr/>
                    <a:lstStyle/>
                    <a:p>
                      <a:r>
                        <a:rPr lang="en-US" b="1" dirty="0" smtClean="0">
                          <a:solidFill>
                            <a:srgbClr val="E2231A"/>
                          </a:solidFill>
                        </a:rPr>
                        <a:t>TOPIC</a:t>
                      </a:r>
                      <a:endParaRPr lang="en-US" b="1" dirty="0">
                        <a:solidFill>
                          <a:srgbClr val="E2231A"/>
                        </a:solidFill>
                      </a:endParaRPr>
                    </a:p>
                  </a:txBody>
                  <a:tcPr/>
                </a:tc>
                <a:tc>
                  <a:txBody>
                    <a:bodyPr/>
                    <a:lstStyle/>
                    <a:p>
                      <a:r>
                        <a:rPr lang="en-US" b="1" dirty="0" smtClean="0">
                          <a:solidFill>
                            <a:srgbClr val="E2231A"/>
                          </a:solidFill>
                        </a:rPr>
                        <a:t>Focus of the observation</a:t>
                      </a:r>
                      <a:endParaRPr lang="en-US" b="1" dirty="0">
                        <a:solidFill>
                          <a:srgbClr val="E2231A"/>
                        </a:solidFill>
                      </a:endParaRPr>
                    </a:p>
                  </a:txBody>
                  <a:tcPr/>
                </a:tc>
                <a:tc>
                  <a:txBody>
                    <a:bodyPr/>
                    <a:lstStyle/>
                    <a:p>
                      <a:r>
                        <a:rPr lang="en-US" b="1" dirty="0" smtClean="0">
                          <a:solidFill>
                            <a:srgbClr val="E2231A"/>
                          </a:solidFill>
                        </a:rPr>
                        <a:t>xxTRT</a:t>
                      </a:r>
                      <a:endParaRPr lang="en-US" b="1" dirty="0">
                        <a:solidFill>
                          <a:srgbClr val="E2231A"/>
                        </a:solidFill>
                      </a:endParaRPr>
                    </a:p>
                  </a:txBody>
                  <a:tcPr/>
                </a:tc>
              </a:tr>
              <a:tr h="370840">
                <a:tc>
                  <a:txBody>
                    <a:bodyPr/>
                    <a:lstStyle/>
                    <a:p>
                      <a:r>
                        <a:rPr lang="en-US" dirty="0" smtClean="0"/>
                        <a:t>QUALIFIER </a:t>
                      </a:r>
                      <a:endParaRPr lang="en-US" dirty="0"/>
                    </a:p>
                  </a:txBody>
                  <a:tcPr/>
                </a:tc>
                <a:tc>
                  <a:txBody>
                    <a:bodyPr/>
                    <a:lstStyle/>
                    <a:p>
                      <a:r>
                        <a:rPr lang="en-US" dirty="0" smtClean="0"/>
                        <a:t>Additional information to describe the results</a:t>
                      </a:r>
                      <a:r>
                        <a:rPr lang="en-US" baseline="0" dirty="0" smtClean="0"/>
                        <a:t> or traits of the observation</a:t>
                      </a:r>
                      <a:endParaRPr lang="en-US" dirty="0"/>
                    </a:p>
                  </a:txBody>
                  <a:tcPr/>
                </a:tc>
                <a:tc>
                  <a:txBody>
                    <a:bodyPr/>
                    <a:lstStyle/>
                    <a:p>
                      <a:r>
                        <a:rPr lang="en-US" dirty="0" smtClean="0"/>
                        <a:t>xxMODIFY, xxLLT, xxLLTCD,</a:t>
                      </a:r>
                      <a:r>
                        <a:rPr lang="en-US" baseline="0" dirty="0" smtClean="0"/>
                        <a:t> etc. (see page 9-11 in SDTM V1.4)</a:t>
                      </a:r>
                      <a:endParaRPr lang="en-US" dirty="0"/>
                    </a:p>
                  </a:txBody>
                  <a:tcPr/>
                </a:tc>
              </a:tr>
            </a:tbl>
          </a:graphicData>
        </a:graphic>
      </p:graphicFrame>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3665" y="5031940"/>
            <a:ext cx="2196776" cy="1324410"/>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568050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2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Interventions:  </a:t>
            </a:r>
            <a:r>
              <a:rPr lang="en-US" dirty="0" smtClean="0"/>
              <a:t>xxTRT</a:t>
            </a:r>
            <a:endParaRPr lang="en-US" dirty="0"/>
          </a:p>
        </p:txBody>
      </p:sp>
      <p:sp>
        <p:nvSpPr>
          <p:cNvPr id="3" name="Content Placeholder 2"/>
          <p:cNvSpPr>
            <a:spLocks noGrp="1"/>
          </p:cNvSpPr>
          <p:nvPr>
            <p:ph idx="1"/>
          </p:nvPr>
        </p:nvSpPr>
        <p:spPr>
          <a:xfrm>
            <a:off x="347471" y="1488533"/>
            <a:ext cx="8491835" cy="1870488"/>
          </a:xfrm>
          <a:ln>
            <a:solidFill>
              <a:srgbClr val="E2231A"/>
            </a:solidFill>
          </a:ln>
        </p:spPr>
        <p:txBody>
          <a:bodyPr>
            <a:normAutofit lnSpcReduction="10000"/>
          </a:bodyPr>
          <a:lstStyle/>
          <a:p>
            <a:r>
              <a:rPr lang="en-US" sz="2800" dirty="0" smtClean="0"/>
              <a:t>INTERVENTIONS </a:t>
            </a:r>
            <a:r>
              <a:rPr lang="en-US" sz="2800" dirty="0"/>
              <a:t>domains </a:t>
            </a:r>
            <a:r>
              <a:rPr lang="en-US" sz="2800" dirty="0" smtClean="0"/>
              <a:t>contain the </a:t>
            </a:r>
            <a:r>
              <a:rPr lang="en-US" sz="2800" dirty="0" smtClean="0">
                <a:solidFill>
                  <a:srgbClr val="E2231A"/>
                </a:solidFill>
              </a:rPr>
              <a:t>TOPIC</a:t>
            </a:r>
            <a:r>
              <a:rPr lang="en-US" sz="2800" dirty="0" smtClean="0"/>
              <a:t> variable </a:t>
            </a:r>
            <a:r>
              <a:rPr lang="en-US" sz="2800" dirty="0" smtClean="0">
                <a:solidFill>
                  <a:srgbClr val="E2231A"/>
                </a:solidFill>
              </a:rPr>
              <a:t>xxTRT</a:t>
            </a:r>
            <a:r>
              <a:rPr lang="en-US" sz="2800" dirty="0" smtClean="0"/>
              <a:t> (e.g., CMTRT, EXTRT, etc.)</a:t>
            </a:r>
          </a:p>
          <a:p>
            <a:r>
              <a:rPr lang="en-US" sz="2800" dirty="0" smtClean="0"/>
              <a:t>Other variable Roles in an INTERVENTIONS </a:t>
            </a:r>
            <a:r>
              <a:rPr lang="en-US" sz="2800" dirty="0"/>
              <a:t>domain </a:t>
            </a:r>
            <a:r>
              <a:rPr lang="en-US" sz="2800" dirty="0" smtClean="0"/>
              <a:t>include: identifiers, timing, and qualifiers</a:t>
            </a:r>
          </a:p>
          <a:p>
            <a:endParaRPr lang="en-US"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22</a:t>
            </a:fld>
            <a:endParaRPr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 y="3772544"/>
            <a:ext cx="8610600" cy="2352675"/>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7" name="Oval 6"/>
          <p:cNvSpPr/>
          <p:nvPr/>
        </p:nvSpPr>
        <p:spPr>
          <a:xfrm>
            <a:off x="266700" y="5374433"/>
            <a:ext cx="666361" cy="438538"/>
          </a:xfrm>
          <a:prstGeom prst="ellipse">
            <a:avLst/>
          </a:prstGeom>
          <a:noFill/>
          <a:ln w="19050">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6816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Interventions </a:t>
            </a:r>
            <a:r>
              <a:rPr lang="en-US" dirty="0" smtClean="0"/>
              <a:t>Qualifiers</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23</a:t>
            </a:fld>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501" y="1480068"/>
            <a:ext cx="7408186" cy="3082601"/>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
        <p:nvSpPr>
          <p:cNvPr id="7" name="Content Placeholder 2"/>
          <p:cNvSpPr>
            <a:spLocks noGrp="1"/>
          </p:cNvSpPr>
          <p:nvPr>
            <p:ph idx="1"/>
          </p:nvPr>
        </p:nvSpPr>
        <p:spPr>
          <a:xfrm>
            <a:off x="347471" y="4894206"/>
            <a:ext cx="8491835" cy="1357304"/>
          </a:xfrm>
          <a:ln>
            <a:solidFill>
              <a:srgbClr val="E2231A"/>
            </a:solidFill>
          </a:ln>
        </p:spPr>
        <p:txBody>
          <a:bodyPr>
            <a:normAutofit fontScale="85000" lnSpcReduction="10000"/>
          </a:bodyPr>
          <a:lstStyle/>
          <a:p>
            <a:r>
              <a:rPr lang="en-US" sz="2800" dirty="0" smtClean="0">
                <a:solidFill>
                  <a:srgbClr val="E2231A"/>
                </a:solidFill>
              </a:rPr>
              <a:t>--DECOD</a:t>
            </a:r>
            <a:r>
              <a:rPr lang="en-US" sz="2800" dirty="0">
                <a:solidFill>
                  <a:srgbClr val="E2231A"/>
                </a:solidFill>
              </a:rPr>
              <a:t> </a:t>
            </a:r>
            <a:r>
              <a:rPr lang="en-US" sz="2800" dirty="0" smtClean="0"/>
              <a:t>in </a:t>
            </a:r>
            <a:r>
              <a:rPr lang="en-US" sz="2800" dirty="0" smtClean="0">
                <a:solidFill>
                  <a:srgbClr val="E2231A"/>
                </a:solidFill>
              </a:rPr>
              <a:t>INTERVENTIONs</a:t>
            </a:r>
            <a:r>
              <a:rPr lang="en-US" sz="2800" dirty="0" smtClean="0"/>
              <a:t> domains differs from           </a:t>
            </a:r>
            <a:r>
              <a:rPr lang="en-US" sz="2800" dirty="0" smtClean="0">
                <a:solidFill>
                  <a:srgbClr val="E2231A"/>
                </a:solidFill>
              </a:rPr>
              <a:t>--DECOD </a:t>
            </a:r>
            <a:r>
              <a:rPr lang="en-US" sz="2800" dirty="0" smtClean="0"/>
              <a:t>in </a:t>
            </a:r>
            <a:r>
              <a:rPr lang="en-US" sz="2800" dirty="0" smtClean="0">
                <a:solidFill>
                  <a:srgbClr val="E2231A"/>
                </a:solidFill>
              </a:rPr>
              <a:t>EVENTs</a:t>
            </a:r>
            <a:r>
              <a:rPr lang="en-US" sz="2800" dirty="0" smtClean="0"/>
              <a:t> domains</a:t>
            </a:r>
          </a:p>
          <a:p>
            <a:r>
              <a:rPr lang="en-US" sz="2800" dirty="0" smtClean="0"/>
              <a:t>Coding dictionaries differ (e.g., WHO Drug vs. MedDRA)</a:t>
            </a:r>
            <a:endParaRPr lang="en-US" sz="2400" dirty="0" smtClean="0"/>
          </a:p>
        </p:txBody>
      </p:sp>
      <p:sp>
        <p:nvSpPr>
          <p:cNvPr id="3" name="Oval 2"/>
          <p:cNvSpPr/>
          <p:nvPr/>
        </p:nvSpPr>
        <p:spPr>
          <a:xfrm>
            <a:off x="746449" y="2230016"/>
            <a:ext cx="867747" cy="475862"/>
          </a:xfrm>
          <a:prstGeom prst="ellipse">
            <a:avLst/>
          </a:prstGeom>
          <a:noFill/>
          <a:ln w="19050">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196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bg/>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Interventions </a:t>
            </a:r>
            <a:r>
              <a:rPr lang="en-US" dirty="0" smtClean="0"/>
              <a:t>Variables</a:t>
            </a:r>
            <a:endParaRPr lang="en-US" dirty="0"/>
          </a:p>
        </p:txBody>
      </p:sp>
      <p:sp>
        <p:nvSpPr>
          <p:cNvPr id="3" name="Content Placeholder 2"/>
          <p:cNvSpPr>
            <a:spLocks noGrp="1"/>
          </p:cNvSpPr>
          <p:nvPr>
            <p:ph idx="1"/>
          </p:nvPr>
        </p:nvSpPr>
        <p:spPr>
          <a:xfrm>
            <a:off x="347471" y="1488532"/>
            <a:ext cx="8491835" cy="4669672"/>
          </a:xfrm>
          <a:ln>
            <a:solidFill>
              <a:srgbClr val="E2231A"/>
            </a:solidFill>
          </a:ln>
        </p:spPr>
        <p:txBody>
          <a:bodyPr>
            <a:normAutofit fontScale="85000" lnSpcReduction="20000"/>
          </a:bodyPr>
          <a:lstStyle/>
          <a:p>
            <a:r>
              <a:rPr lang="en-US" dirty="0" smtClean="0"/>
              <a:t>SDTM v1.4 (p. 9-11) includes all possible INTERVENTIONS variables</a:t>
            </a:r>
          </a:p>
          <a:p>
            <a:r>
              <a:rPr lang="en-US" dirty="0" smtClean="0"/>
              <a:t>Do </a:t>
            </a:r>
            <a:r>
              <a:rPr lang="en-US" dirty="0" smtClean="0">
                <a:solidFill>
                  <a:srgbClr val="E2231A"/>
                </a:solidFill>
              </a:rPr>
              <a:t>NOT</a:t>
            </a:r>
            <a:r>
              <a:rPr lang="en-US" dirty="0" smtClean="0"/>
              <a:t> include every possible </a:t>
            </a:r>
            <a:r>
              <a:rPr lang="en-US" dirty="0"/>
              <a:t>INTERVENTION variable </a:t>
            </a:r>
            <a:r>
              <a:rPr lang="en-US" dirty="0" smtClean="0"/>
              <a:t>is every INTERVENTIONS domain!</a:t>
            </a:r>
          </a:p>
          <a:p>
            <a:r>
              <a:rPr lang="en-US" dirty="0"/>
              <a:t>Use the SDTM IG V3.2 </a:t>
            </a:r>
            <a:r>
              <a:rPr lang="en-US" dirty="0" smtClean="0"/>
              <a:t>in conjunction with the SDTM v1.4 to </a:t>
            </a:r>
            <a:r>
              <a:rPr lang="en-US" dirty="0"/>
              <a:t>determine the Interventions variables </a:t>
            </a:r>
            <a:r>
              <a:rPr lang="en-US" dirty="0" smtClean="0"/>
              <a:t>needed for each Interventions domain</a:t>
            </a:r>
          </a:p>
          <a:p>
            <a:pPr lvl="1"/>
            <a:r>
              <a:rPr lang="en-US" dirty="0" smtClean="0"/>
              <a:t>CM:  Concomitant and Prior Medications</a:t>
            </a:r>
          </a:p>
          <a:p>
            <a:pPr lvl="1"/>
            <a:r>
              <a:rPr lang="en-US" dirty="0" smtClean="0"/>
              <a:t>EX:  Exposure</a:t>
            </a:r>
          </a:p>
          <a:p>
            <a:pPr lvl="1"/>
            <a:r>
              <a:rPr lang="en-US" dirty="0" smtClean="0"/>
              <a:t>EC:  Exposure as Collected</a:t>
            </a:r>
          </a:p>
          <a:p>
            <a:pPr lvl="1"/>
            <a:r>
              <a:rPr lang="en-US" dirty="0" smtClean="0"/>
              <a:t>PR:  Procedures</a:t>
            </a:r>
          </a:p>
          <a:p>
            <a:pPr lvl="1"/>
            <a:r>
              <a:rPr lang="en-US" dirty="0" smtClean="0"/>
              <a:t>SU:  Substance Use</a:t>
            </a:r>
          </a:p>
          <a:p>
            <a:pPr lvl="1"/>
            <a:endParaRPr lang="en-US" dirty="0"/>
          </a:p>
          <a:p>
            <a:endParaRPr lang="en-US" dirty="0" smtClean="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24</a:t>
            </a:fld>
            <a:endParaRPr lang="en-US"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728" y="4153711"/>
            <a:ext cx="2013878" cy="17759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4382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Closer Look at Some </a:t>
            </a:r>
            <a:r>
              <a:rPr lang="en-US" sz="2800" dirty="0"/>
              <a:t>Interventions </a:t>
            </a:r>
            <a:r>
              <a:rPr lang="en-US" sz="2800" dirty="0" smtClean="0"/>
              <a:t>Domains</a:t>
            </a:r>
            <a:endParaRPr lang="en-US" sz="2800" dirty="0"/>
          </a:p>
        </p:txBody>
      </p:sp>
    </p:spTree>
    <p:extLst>
      <p:ext uri="{BB962C8B-B14F-4D97-AF65-F5344CB8AC3E}">
        <p14:creationId xmlns:p14="http://schemas.microsoft.com/office/powerpoint/2010/main" val="19761129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Concomitant Medications (CM) </a:t>
            </a:r>
          </a:p>
        </p:txBody>
      </p:sp>
      <p:sp>
        <p:nvSpPr>
          <p:cNvPr id="3" name="Content Placeholder 2"/>
          <p:cNvSpPr>
            <a:spLocks noGrp="1"/>
          </p:cNvSpPr>
          <p:nvPr>
            <p:ph idx="1"/>
          </p:nvPr>
        </p:nvSpPr>
        <p:spPr>
          <a:xfrm>
            <a:off x="347471" y="1488533"/>
            <a:ext cx="8491835" cy="2999492"/>
          </a:xfrm>
          <a:ln>
            <a:solidFill>
              <a:srgbClr val="E2231A"/>
            </a:solidFill>
          </a:ln>
        </p:spPr>
        <p:txBody>
          <a:bodyPr>
            <a:normAutofit lnSpcReduction="10000"/>
          </a:bodyPr>
          <a:lstStyle/>
          <a:p>
            <a:r>
              <a:rPr lang="en-US" sz="2800" dirty="0" smtClean="0"/>
              <a:t>CM </a:t>
            </a:r>
            <a:r>
              <a:rPr lang="en-US" sz="2800" dirty="0"/>
              <a:t>may </a:t>
            </a:r>
            <a:r>
              <a:rPr lang="en-US" sz="2800" dirty="0" smtClean="0"/>
              <a:t>contain concomitant medications as well as prior </a:t>
            </a:r>
            <a:r>
              <a:rPr lang="en-US" sz="2800" dirty="0"/>
              <a:t>medications and </a:t>
            </a:r>
            <a:r>
              <a:rPr lang="en-US" sz="2800" dirty="0" smtClean="0"/>
              <a:t>therapies</a:t>
            </a:r>
            <a:endParaRPr lang="en-US" sz="2800" dirty="0"/>
          </a:p>
          <a:p>
            <a:r>
              <a:rPr lang="en-US" sz="2800" b="1" dirty="0"/>
              <a:t>CM Structure:  </a:t>
            </a:r>
            <a:r>
              <a:rPr lang="en-US" sz="2800" dirty="0"/>
              <a:t>One record per recorded medication occurrence or constant-dosing interval per </a:t>
            </a:r>
            <a:r>
              <a:rPr lang="en-US" sz="2800" dirty="0" smtClean="0"/>
              <a:t>subject</a:t>
            </a:r>
            <a:endParaRPr lang="en-US" sz="2800" dirty="0"/>
          </a:p>
          <a:p>
            <a:r>
              <a:rPr lang="en-US" sz="2800" b="1" dirty="0" smtClean="0"/>
              <a:t>Keys (makes a unique record):  </a:t>
            </a:r>
            <a:r>
              <a:rPr lang="en-US" sz="2800" dirty="0" smtClean="0">
                <a:solidFill>
                  <a:srgbClr val="E2231A"/>
                </a:solidFill>
              </a:rPr>
              <a:t>STUDYID</a:t>
            </a:r>
            <a:r>
              <a:rPr lang="en-US" sz="2800" dirty="0">
                <a:solidFill>
                  <a:srgbClr val="E2231A"/>
                </a:solidFill>
              </a:rPr>
              <a:t>, USUBJID, CMTRT, CMSTDTC</a:t>
            </a: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26</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504452841"/>
              </p:ext>
            </p:extLst>
          </p:nvPr>
        </p:nvGraphicFramePr>
        <p:xfrm>
          <a:off x="937726" y="4766387"/>
          <a:ext cx="7467600" cy="1584960"/>
        </p:xfrm>
        <a:graphic>
          <a:graphicData uri="http://schemas.openxmlformats.org/drawingml/2006/table">
            <a:tbl>
              <a:tblPr firstRow="1" bandRow="1">
                <a:tableStyleId>{5940675A-B579-460E-94D1-54222C63F5DA}</a:tableStyleId>
              </a:tblPr>
              <a:tblGrid>
                <a:gridCol w="1335574"/>
                <a:gridCol w="2398226"/>
                <a:gridCol w="1866900"/>
                <a:gridCol w="1866900"/>
              </a:tblGrid>
              <a:tr h="472440">
                <a:tc>
                  <a:txBody>
                    <a:bodyPr/>
                    <a:lstStyle/>
                    <a:p>
                      <a:r>
                        <a:rPr lang="en-US" dirty="0" smtClean="0"/>
                        <a:t>STUDYID</a:t>
                      </a:r>
                      <a:endParaRPr lang="en-US" dirty="0"/>
                    </a:p>
                  </a:txBody>
                  <a:tcPr/>
                </a:tc>
                <a:tc>
                  <a:txBody>
                    <a:bodyPr/>
                    <a:lstStyle/>
                    <a:p>
                      <a:r>
                        <a:rPr lang="en-US" dirty="0" smtClean="0"/>
                        <a:t>USUBJID</a:t>
                      </a:r>
                      <a:endParaRPr lang="en-US" dirty="0"/>
                    </a:p>
                  </a:txBody>
                  <a:tcPr/>
                </a:tc>
                <a:tc>
                  <a:txBody>
                    <a:bodyPr/>
                    <a:lstStyle/>
                    <a:p>
                      <a:r>
                        <a:rPr lang="en-US" dirty="0" smtClean="0"/>
                        <a:t>CMTRT</a:t>
                      </a:r>
                      <a:endParaRPr lang="en-US" dirty="0"/>
                    </a:p>
                  </a:txBody>
                  <a:tcPr/>
                </a:tc>
                <a:tc>
                  <a:txBody>
                    <a:bodyPr/>
                    <a:lstStyle/>
                    <a:p>
                      <a:r>
                        <a:rPr lang="en-US" dirty="0" smtClean="0"/>
                        <a:t>CMSTDTC</a:t>
                      </a:r>
                      <a:endParaRPr lang="en-US" dirty="0"/>
                    </a:p>
                  </a:txBody>
                  <a:tcPr/>
                </a:tc>
              </a:tr>
              <a:tr h="472440">
                <a:tc>
                  <a:txBody>
                    <a:bodyPr/>
                    <a:lstStyle/>
                    <a:p>
                      <a:r>
                        <a:rPr lang="en-US" dirty="0" smtClean="0"/>
                        <a:t>ABC123</a:t>
                      </a:r>
                      <a:endParaRPr lang="en-US" dirty="0"/>
                    </a:p>
                  </a:txBody>
                  <a:tcPr/>
                </a:tc>
                <a:tc>
                  <a:txBody>
                    <a:bodyPr/>
                    <a:lstStyle/>
                    <a:p>
                      <a:r>
                        <a:rPr lang="en-US" dirty="0" smtClean="0"/>
                        <a:t>ABC123-001-10001</a:t>
                      </a:r>
                      <a:endParaRPr lang="en-US" dirty="0"/>
                    </a:p>
                  </a:txBody>
                  <a:tcPr/>
                </a:tc>
                <a:tc>
                  <a:txBody>
                    <a:bodyPr/>
                    <a:lstStyle/>
                    <a:p>
                      <a:r>
                        <a:rPr lang="en-US" dirty="0" smtClean="0"/>
                        <a:t>ASPIRIN</a:t>
                      </a:r>
                      <a:endParaRPr lang="en-US" dirty="0"/>
                    </a:p>
                  </a:txBody>
                  <a:tcPr/>
                </a:tc>
                <a:tc>
                  <a:txBody>
                    <a:bodyPr/>
                    <a:lstStyle/>
                    <a:p>
                      <a:r>
                        <a:rPr lang="en-US" dirty="0" smtClean="0"/>
                        <a:t>2013-01-15</a:t>
                      </a:r>
                      <a:endParaRPr lang="en-US" dirty="0"/>
                    </a:p>
                  </a:txBody>
                  <a:tcPr/>
                </a:tc>
              </a:tr>
              <a:tr h="472440">
                <a:tc>
                  <a:txBody>
                    <a:bodyPr/>
                    <a:lstStyle/>
                    <a:p>
                      <a:r>
                        <a:rPr lang="en-US" dirty="0" smtClean="0"/>
                        <a:t>ABC123</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ABC123-001-10001</a:t>
                      </a:r>
                    </a:p>
                    <a:p>
                      <a:endParaRPr lang="en-US" dirty="0"/>
                    </a:p>
                  </a:txBody>
                  <a:tcPr/>
                </a:tc>
                <a:tc>
                  <a:txBody>
                    <a:bodyPr/>
                    <a:lstStyle/>
                    <a:p>
                      <a:r>
                        <a:rPr lang="en-US" dirty="0" smtClean="0"/>
                        <a:t>ASPIRIN</a:t>
                      </a:r>
                      <a:endParaRPr lang="en-US" dirty="0"/>
                    </a:p>
                  </a:txBody>
                  <a:tcPr/>
                </a:tc>
                <a:tc>
                  <a:txBody>
                    <a:bodyPr/>
                    <a:lstStyle/>
                    <a:p>
                      <a:r>
                        <a:rPr lang="en-US" dirty="0" smtClean="0"/>
                        <a:t>2013-01</a:t>
                      </a:r>
                      <a:endParaRPr lang="en-US" dirty="0"/>
                    </a:p>
                  </a:txBody>
                  <a:tcPr/>
                </a:tc>
              </a:tr>
            </a:tbl>
          </a:graphicData>
        </a:graphic>
      </p:graphicFrame>
    </p:spTree>
    <p:extLst>
      <p:ext uri="{BB962C8B-B14F-4D97-AF65-F5344CB8AC3E}">
        <p14:creationId xmlns:p14="http://schemas.microsoft.com/office/powerpoint/2010/main" val="245544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Pre-Specified on CRF</a:t>
            </a:r>
            <a:endParaRPr lang="en-US" dirty="0"/>
          </a:p>
        </p:txBody>
      </p:sp>
      <p:sp>
        <p:nvSpPr>
          <p:cNvPr id="3" name="Content Placeholder 2"/>
          <p:cNvSpPr>
            <a:spLocks noGrp="1"/>
          </p:cNvSpPr>
          <p:nvPr>
            <p:ph idx="1"/>
          </p:nvPr>
        </p:nvSpPr>
        <p:spPr>
          <a:xfrm>
            <a:off x="347471" y="1488533"/>
            <a:ext cx="8491835" cy="2747565"/>
          </a:xfrm>
          <a:ln>
            <a:solidFill>
              <a:srgbClr val="E2231A"/>
            </a:solidFill>
          </a:ln>
        </p:spPr>
        <p:txBody>
          <a:bodyPr>
            <a:normAutofit/>
          </a:bodyPr>
          <a:lstStyle/>
          <a:p>
            <a:r>
              <a:rPr lang="en-US" sz="2800" b="1" dirty="0"/>
              <a:t>Pre-Specified: </a:t>
            </a:r>
            <a:r>
              <a:rPr lang="en-US" sz="2800" dirty="0"/>
              <a:t>If the medication/therapy is pre-specified on the CRF, then use the variables for </a:t>
            </a:r>
            <a:endParaRPr lang="en-US" sz="2800" dirty="0" smtClean="0"/>
          </a:p>
          <a:p>
            <a:pPr lvl="1"/>
            <a:r>
              <a:rPr lang="en-US" sz="2400" dirty="0" smtClean="0"/>
              <a:t>“Pre-specified” on the CRF, </a:t>
            </a:r>
            <a:r>
              <a:rPr lang="en-US" sz="2400" dirty="0">
                <a:solidFill>
                  <a:srgbClr val="E2231A"/>
                </a:solidFill>
              </a:rPr>
              <a:t>CMPRESP </a:t>
            </a:r>
            <a:endParaRPr lang="en-US" sz="2400" dirty="0"/>
          </a:p>
          <a:p>
            <a:pPr lvl="1"/>
            <a:r>
              <a:rPr lang="en-US" sz="2400" dirty="0" smtClean="0"/>
              <a:t>“Occurrence” </a:t>
            </a:r>
            <a:r>
              <a:rPr lang="en-US" sz="2400" dirty="0">
                <a:solidFill>
                  <a:srgbClr val="E2231A"/>
                </a:solidFill>
              </a:rPr>
              <a:t>CMOCCUR </a:t>
            </a:r>
            <a:r>
              <a:rPr lang="en-US" sz="2400" dirty="0" smtClean="0"/>
              <a:t>together  </a:t>
            </a:r>
          </a:p>
          <a:p>
            <a:pPr lvl="1"/>
            <a:r>
              <a:rPr lang="en-US" sz="2400" dirty="0" smtClean="0"/>
              <a:t>Both </a:t>
            </a:r>
            <a:r>
              <a:rPr lang="en-US" sz="2400" dirty="0"/>
              <a:t>of these variable use the controlled terminology (NY</a:t>
            </a:r>
            <a:r>
              <a:rPr lang="en-US" sz="2400" dirty="0" smtClean="0"/>
              <a:t>)</a:t>
            </a:r>
            <a:endParaRPr lang="en-US" sz="2400" dirty="0"/>
          </a:p>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27</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25312089"/>
              </p:ext>
            </p:extLst>
          </p:nvPr>
        </p:nvGraphicFramePr>
        <p:xfrm>
          <a:off x="825500" y="4599993"/>
          <a:ext cx="6937569" cy="1405918"/>
        </p:xfrm>
        <a:graphic>
          <a:graphicData uri="http://schemas.openxmlformats.org/drawingml/2006/table">
            <a:tbl>
              <a:tblPr firstRow="1" bandRow="1">
                <a:tableStyleId>{5940675A-B579-460E-94D1-54222C63F5DA}</a:tableStyleId>
              </a:tblPr>
              <a:tblGrid>
                <a:gridCol w="2209800"/>
                <a:gridCol w="1258985"/>
                <a:gridCol w="1734392"/>
                <a:gridCol w="1734392"/>
              </a:tblGrid>
              <a:tr h="664238">
                <a:tc>
                  <a:txBody>
                    <a:bodyPr/>
                    <a:lstStyle/>
                    <a:p>
                      <a:r>
                        <a:rPr lang="en-US" b="1" dirty="0" smtClean="0"/>
                        <a:t>USUBJID</a:t>
                      </a:r>
                      <a:endParaRPr lang="en-US" b="1" dirty="0"/>
                    </a:p>
                  </a:txBody>
                  <a:tcPr/>
                </a:tc>
                <a:tc>
                  <a:txBody>
                    <a:bodyPr/>
                    <a:lstStyle/>
                    <a:p>
                      <a:r>
                        <a:rPr lang="en-US" b="1" dirty="0" smtClean="0"/>
                        <a:t>CMTRT</a:t>
                      </a:r>
                      <a:endParaRPr lang="en-US" b="1" dirty="0"/>
                    </a:p>
                  </a:txBody>
                  <a:tcPr/>
                </a:tc>
                <a:tc>
                  <a:txBody>
                    <a:bodyPr/>
                    <a:lstStyle/>
                    <a:p>
                      <a:pPr algn="ctr"/>
                      <a:r>
                        <a:rPr lang="en-US" b="1" dirty="0" smtClean="0"/>
                        <a:t>CMPRESP</a:t>
                      </a:r>
                      <a:endParaRPr lang="en-US" b="1" dirty="0"/>
                    </a:p>
                  </a:txBody>
                  <a:tcPr/>
                </a:tc>
                <a:tc>
                  <a:txBody>
                    <a:bodyPr/>
                    <a:lstStyle/>
                    <a:p>
                      <a:pPr algn="ctr"/>
                      <a:r>
                        <a:rPr lang="en-US" b="1" dirty="0" smtClean="0"/>
                        <a:t>CMOCCUR</a:t>
                      </a:r>
                      <a:endParaRPr lang="en-US" b="1" dirty="0"/>
                    </a:p>
                  </a:txBody>
                  <a:tcPr/>
                </a:tc>
              </a:tr>
              <a:tr h="370840">
                <a:tc>
                  <a:txBody>
                    <a:bodyPr/>
                    <a:lstStyle/>
                    <a:p>
                      <a:r>
                        <a:rPr lang="en-US" dirty="0" smtClean="0"/>
                        <a:t>ABC123-001-00002</a:t>
                      </a:r>
                      <a:endParaRPr lang="en-US" dirty="0"/>
                    </a:p>
                  </a:txBody>
                  <a:tcPr/>
                </a:tc>
                <a:tc>
                  <a:txBody>
                    <a:bodyPr/>
                    <a:lstStyle/>
                    <a:p>
                      <a:r>
                        <a:rPr lang="en-US" dirty="0" smtClean="0"/>
                        <a:t>Advil</a:t>
                      </a:r>
                      <a:endParaRPr lang="en-US" dirty="0"/>
                    </a:p>
                  </a:txBody>
                  <a:tcPr/>
                </a:tc>
                <a:tc>
                  <a:txBody>
                    <a:bodyPr/>
                    <a:lstStyle/>
                    <a:p>
                      <a:pPr algn="ctr"/>
                      <a:r>
                        <a:rPr lang="en-US" dirty="0" smtClean="0"/>
                        <a:t>Y</a:t>
                      </a:r>
                      <a:endParaRPr lang="en-US" dirty="0"/>
                    </a:p>
                  </a:txBody>
                  <a:tcPr/>
                </a:tc>
                <a:tc>
                  <a:txBody>
                    <a:bodyPr/>
                    <a:lstStyle/>
                    <a:p>
                      <a:pPr algn="ctr"/>
                      <a:r>
                        <a:rPr lang="en-US" dirty="0" smtClean="0"/>
                        <a:t>Y</a:t>
                      </a:r>
                      <a:endParaRPr lang="en-US" dirty="0"/>
                    </a:p>
                  </a:txBody>
                  <a:tcPr/>
                </a:tc>
              </a:tr>
              <a:tr h="370840">
                <a:tc>
                  <a:txBody>
                    <a:bodyPr/>
                    <a:lstStyle/>
                    <a:p>
                      <a:r>
                        <a:rPr lang="en-US" dirty="0" smtClean="0"/>
                        <a:t>ABC123-001-00003</a:t>
                      </a:r>
                      <a:endParaRPr lang="en-US" dirty="0"/>
                    </a:p>
                  </a:txBody>
                  <a:tcPr/>
                </a:tc>
                <a:tc>
                  <a:txBody>
                    <a:bodyPr/>
                    <a:lstStyle/>
                    <a:p>
                      <a:r>
                        <a:rPr lang="en-US" dirty="0" smtClean="0"/>
                        <a:t>Advil</a:t>
                      </a:r>
                      <a:endParaRPr lang="en-US" dirty="0"/>
                    </a:p>
                  </a:txBody>
                  <a:tcPr/>
                </a:tc>
                <a:tc>
                  <a:txBody>
                    <a:bodyPr/>
                    <a:lstStyle/>
                    <a:p>
                      <a:pPr algn="ctr"/>
                      <a:r>
                        <a:rPr lang="en-US" dirty="0" smtClean="0"/>
                        <a:t>Y</a:t>
                      </a:r>
                      <a:endParaRPr lang="en-US" dirty="0"/>
                    </a:p>
                  </a:txBody>
                  <a:tcPr/>
                </a:tc>
                <a:tc>
                  <a:txBody>
                    <a:bodyPr/>
                    <a:lstStyle/>
                    <a:p>
                      <a:pPr algn="ctr"/>
                      <a:r>
                        <a:rPr lang="en-US" dirty="0" smtClean="0"/>
                        <a:t>N</a:t>
                      </a:r>
                      <a:endParaRPr lang="en-US" dirty="0"/>
                    </a:p>
                  </a:txBody>
                  <a:tcPr/>
                </a:tc>
              </a:tr>
            </a:tbl>
          </a:graphicData>
        </a:graphic>
      </p:graphicFrame>
    </p:spTree>
    <p:extLst>
      <p:ext uri="{BB962C8B-B14F-4D97-AF65-F5344CB8AC3E}">
        <p14:creationId xmlns:p14="http://schemas.microsoft.com/office/powerpoint/2010/main" val="2499606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CM Units</a:t>
            </a:r>
          </a:p>
        </p:txBody>
      </p:sp>
      <p:sp>
        <p:nvSpPr>
          <p:cNvPr id="3" name="Content Placeholder 2"/>
          <p:cNvSpPr>
            <a:spLocks noGrp="1"/>
          </p:cNvSpPr>
          <p:nvPr>
            <p:ph idx="1"/>
          </p:nvPr>
        </p:nvSpPr>
        <p:spPr>
          <a:xfrm>
            <a:off x="347471" y="1488533"/>
            <a:ext cx="8491835" cy="1637222"/>
          </a:xfrm>
          <a:ln>
            <a:solidFill>
              <a:srgbClr val="E2231A"/>
            </a:solidFill>
          </a:ln>
        </p:spPr>
        <p:txBody>
          <a:bodyPr>
            <a:normAutofit fontScale="92500" lnSpcReduction="20000"/>
          </a:bodyPr>
          <a:lstStyle/>
          <a:p>
            <a:r>
              <a:rPr lang="en-US" sz="2400" dirty="0"/>
              <a:t>CM variable “Dose </a:t>
            </a:r>
            <a:r>
              <a:rPr lang="en-US" sz="2400" dirty="0" smtClean="0"/>
              <a:t>Units” </a:t>
            </a:r>
            <a:r>
              <a:rPr lang="en-US" sz="2400" dirty="0">
                <a:solidFill>
                  <a:srgbClr val="E2231A"/>
                </a:solidFill>
              </a:rPr>
              <a:t>CMDOSU</a:t>
            </a:r>
            <a:r>
              <a:rPr lang="en-US" sz="2400" dirty="0"/>
              <a:t> </a:t>
            </a:r>
            <a:r>
              <a:rPr lang="en-US" sz="2400" dirty="0" smtClean="0"/>
              <a:t>uses </a:t>
            </a:r>
            <a:r>
              <a:rPr lang="en-US" sz="2400" dirty="0"/>
              <a:t>CT (UNIT).  Notice the casing of </a:t>
            </a:r>
            <a:r>
              <a:rPr lang="en-US" sz="2400" dirty="0" smtClean="0"/>
              <a:t>units</a:t>
            </a:r>
          </a:p>
          <a:p>
            <a:r>
              <a:rPr lang="en-US" sz="2400" dirty="0" smtClean="0"/>
              <a:t>It </a:t>
            </a:r>
            <a:r>
              <a:rPr lang="en-US" sz="2400" dirty="0"/>
              <a:t>would be incorrect to record CMDOSU = “ml” for example. </a:t>
            </a:r>
            <a:endParaRPr lang="en-US" sz="2400" dirty="0" smtClean="0"/>
          </a:p>
          <a:p>
            <a:r>
              <a:rPr lang="en-US" sz="2400" dirty="0" smtClean="0"/>
              <a:t>It would be incorrect to record CMDOSU = “Milliliter”</a:t>
            </a:r>
          </a:p>
          <a:p>
            <a:r>
              <a:rPr lang="en-US" sz="2400" dirty="0" smtClean="0">
                <a:solidFill>
                  <a:srgbClr val="E2231A"/>
                </a:solidFill>
              </a:rPr>
              <a:t>CMDOSU</a:t>
            </a:r>
            <a:r>
              <a:rPr lang="en-US" sz="2400" dirty="0" smtClean="0"/>
              <a:t> </a:t>
            </a:r>
            <a:r>
              <a:rPr lang="en-US" sz="2400" dirty="0"/>
              <a:t>= “mL” is </a:t>
            </a:r>
            <a:r>
              <a:rPr lang="en-US" sz="2400" dirty="0" smtClean="0"/>
              <a:t>correct</a:t>
            </a:r>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28</a:t>
            </a:fld>
            <a:endParaRPr lang="en-US" dirty="0"/>
          </a:p>
        </p:txBody>
      </p:sp>
      <p:grpSp>
        <p:nvGrpSpPr>
          <p:cNvPr id="9" name="Group 8"/>
          <p:cNvGrpSpPr/>
          <p:nvPr/>
        </p:nvGrpSpPr>
        <p:grpSpPr>
          <a:xfrm>
            <a:off x="1399591" y="3219061"/>
            <a:ext cx="6844295" cy="3198476"/>
            <a:chOff x="1209249" y="2832328"/>
            <a:chExt cx="7034638" cy="3585210"/>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9250" y="5399314"/>
              <a:ext cx="7034637" cy="1018224"/>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8"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9249" y="2832328"/>
              <a:ext cx="7034637" cy="2566987"/>
            </a:xfrm>
            <a:prstGeom prst="rect">
              <a:avLst/>
            </a:prstGeom>
            <a:noFill/>
            <a:ln w="9525">
              <a:solidFill>
                <a:srgbClr val="4E76A5"/>
              </a:solidFill>
              <a:miter lim="800000"/>
              <a:headEnd/>
              <a:tailEnd/>
            </a:ln>
            <a:extLst>
              <a:ext uri="{909E8E84-426E-40DD-AFC4-6F175D3DCCD1}">
                <a14:hiddenFill xmlns:a14="http://schemas.microsoft.com/office/drawing/2010/main">
                  <a:solidFill>
                    <a:schemeClr val="accent1"/>
                  </a:solidFill>
                </a14:hiddenFill>
              </a:ext>
            </a:extLst>
          </p:spPr>
        </p:pic>
      </p:grpSp>
      <p:sp>
        <p:nvSpPr>
          <p:cNvPr id="10" name="Oval 9"/>
          <p:cNvSpPr/>
          <p:nvPr/>
        </p:nvSpPr>
        <p:spPr>
          <a:xfrm>
            <a:off x="5327780" y="3517641"/>
            <a:ext cx="587828" cy="391886"/>
          </a:xfrm>
          <a:prstGeom prst="ellipse">
            <a:avLst/>
          </a:prstGeom>
          <a:noFill/>
          <a:ln w="19050">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5383764" y="5872066"/>
            <a:ext cx="587828" cy="391886"/>
          </a:xfrm>
          <a:prstGeom prst="ellipse">
            <a:avLst/>
          </a:prstGeom>
          <a:noFill/>
          <a:ln w="19050">
            <a:solidFill>
              <a:srgbClr val="E2231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240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0"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Exposure Domains (EX and EC)</a:t>
            </a:r>
            <a:endParaRPr lang="en-US" dirty="0"/>
          </a:p>
        </p:txBody>
      </p:sp>
      <p:sp>
        <p:nvSpPr>
          <p:cNvPr id="3" name="Content Placeholder 2"/>
          <p:cNvSpPr>
            <a:spLocks noGrp="1"/>
          </p:cNvSpPr>
          <p:nvPr>
            <p:ph idx="1"/>
          </p:nvPr>
        </p:nvSpPr>
        <p:spPr>
          <a:ln>
            <a:solidFill>
              <a:srgbClr val="E2231A"/>
            </a:solidFill>
          </a:ln>
        </p:spPr>
        <p:txBody>
          <a:bodyPr>
            <a:normAutofit/>
          </a:bodyPr>
          <a:lstStyle/>
          <a:p>
            <a:r>
              <a:rPr lang="en-US" sz="2600" dirty="0" smtClean="0"/>
              <a:t>Exposure (EX): The </a:t>
            </a:r>
            <a:r>
              <a:rPr lang="en-US" sz="2600" dirty="0"/>
              <a:t>Exposure domain model records the </a:t>
            </a:r>
            <a:r>
              <a:rPr lang="en-US" sz="2600" dirty="0">
                <a:solidFill>
                  <a:srgbClr val="E2231A"/>
                </a:solidFill>
              </a:rPr>
              <a:t>details of a subject's exposure </a:t>
            </a:r>
            <a:r>
              <a:rPr lang="en-US" sz="2600" dirty="0"/>
              <a:t>to protocol-specified study </a:t>
            </a:r>
            <a:r>
              <a:rPr lang="en-US" sz="2600" dirty="0" smtClean="0"/>
              <a:t>treatment</a:t>
            </a:r>
            <a:endParaRPr lang="en-US" sz="2600" dirty="0"/>
          </a:p>
          <a:p>
            <a:pPr lvl="1"/>
            <a:r>
              <a:rPr lang="en-US" sz="2200" dirty="0"/>
              <a:t>The EX domain is recognized in most cases as a </a:t>
            </a:r>
            <a:r>
              <a:rPr lang="en-US" sz="2200" dirty="0">
                <a:solidFill>
                  <a:srgbClr val="E2231A"/>
                </a:solidFill>
              </a:rPr>
              <a:t>derived dataset</a:t>
            </a:r>
            <a:r>
              <a:rPr lang="en-US" sz="2200" dirty="0"/>
              <a:t> where EXDOSU reflects the </a:t>
            </a:r>
            <a:r>
              <a:rPr lang="en-US" sz="2200" dirty="0" smtClean="0">
                <a:solidFill>
                  <a:srgbClr val="E2231A"/>
                </a:solidFill>
              </a:rPr>
              <a:t>protocol-specified unit</a:t>
            </a:r>
            <a:r>
              <a:rPr lang="en-US" sz="2200" dirty="0">
                <a:solidFill>
                  <a:srgbClr val="C00000"/>
                </a:solidFill>
              </a:rPr>
              <a:t> </a:t>
            </a:r>
            <a:r>
              <a:rPr lang="en-US" sz="2200" dirty="0" smtClean="0"/>
              <a:t>per </a:t>
            </a:r>
            <a:r>
              <a:rPr lang="en-US" sz="2200" dirty="0"/>
              <a:t>study </a:t>
            </a:r>
            <a:r>
              <a:rPr lang="en-US" sz="2200" dirty="0" smtClean="0"/>
              <a:t>treatment</a:t>
            </a:r>
          </a:p>
          <a:p>
            <a:endParaRPr lang="en-US" sz="2600" dirty="0" smtClean="0"/>
          </a:p>
          <a:p>
            <a:endParaRPr lang="en-US" sz="2600" dirty="0"/>
          </a:p>
          <a:p>
            <a:r>
              <a:rPr lang="en-US" sz="2600" dirty="0" smtClean="0"/>
              <a:t>Exposure </a:t>
            </a:r>
            <a:r>
              <a:rPr lang="en-US" sz="2600" dirty="0"/>
              <a:t>as Collected (EC</a:t>
            </a:r>
            <a:r>
              <a:rPr lang="en-US" sz="2600" dirty="0" smtClean="0"/>
              <a:t>): The </a:t>
            </a:r>
            <a:r>
              <a:rPr lang="en-US" sz="2600" dirty="0"/>
              <a:t>Exposure as Collected domain model reflects protocol-specified study treatment administrations, </a:t>
            </a:r>
            <a:r>
              <a:rPr lang="en-US" sz="2600" dirty="0">
                <a:solidFill>
                  <a:srgbClr val="E2231A"/>
                </a:solidFill>
              </a:rPr>
              <a:t>as </a:t>
            </a:r>
            <a:r>
              <a:rPr lang="en-US" sz="2600" dirty="0" smtClean="0">
                <a:solidFill>
                  <a:srgbClr val="E2231A"/>
                </a:solidFill>
              </a:rPr>
              <a:t>collected </a:t>
            </a:r>
            <a:r>
              <a:rPr lang="en-US" sz="2600" dirty="0"/>
              <a:t>	</a:t>
            </a:r>
          </a:p>
          <a:p>
            <a:endParaRPr lang="en-US" sz="2400" dirty="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29</a:t>
            </a:fld>
            <a:endParaRPr lang="en-US" dirty="0"/>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4015" y="3443591"/>
            <a:ext cx="1197810" cy="1388020"/>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112725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200" dirty="0" smtClean="0"/>
              <a:t>Lilly </a:t>
            </a:r>
            <a:r>
              <a:rPr lang="en-US" sz="3200" dirty="0"/>
              <a:t>Workshop Module </a:t>
            </a:r>
            <a:r>
              <a:rPr lang="en-US" sz="3200" dirty="0" smtClean="0"/>
              <a:t>6 </a:t>
            </a:r>
            <a:br>
              <a:rPr lang="en-US" sz="3200" dirty="0" smtClean="0"/>
            </a:br>
            <a:r>
              <a:rPr lang="en-US" sz="3200" dirty="0" smtClean="0"/>
              <a:t>SDTM </a:t>
            </a:r>
            <a:r>
              <a:rPr lang="en-US" sz="3200" dirty="0"/>
              <a:t>Interventions </a:t>
            </a:r>
            <a:r>
              <a:rPr lang="en-US" sz="3200" dirty="0" smtClean="0"/>
              <a:t>Domains</a:t>
            </a:r>
            <a:endParaRPr lang="en-US" sz="3200" dirty="0"/>
          </a:p>
        </p:txBody>
      </p:sp>
    </p:spTree>
    <p:extLst>
      <p:ext uri="{BB962C8B-B14F-4D97-AF65-F5344CB8AC3E}">
        <p14:creationId xmlns:p14="http://schemas.microsoft.com/office/powerpoint/2010/main" val="36727615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Exposure Example: Raw Data</a:t>
            </a:r>
            <a:endParaRPr lang="en-US" dirty="0"/>
          </a:p>
        </p:txBody>
      </p:sp>
      <p:sp>
        <p:nvSpPr>
          <p:cNvPr id="3" name="Content Placeholder 2"/>
          <p:cNvSpPr>
            <a:spLocks noGrp="1"/>
          </p:cNvSpPr>
          <p:nvPr>
            <p:ph idx="1"/>
          </p:nvPr>
        </p:nvSpPr>
        <p:spPr>
          <a:xfrm>
            <a:off x="347471" y="1488532"/>
            <a:ext cx="8491835" cy="2763980"/>
          </a:xfrm>
          <a:ln>
            <a:solidFill>
              <a:srgbClr val="E2231A"/>
            </a:solidFill>
          </a:ln>
        </p:spPr>
        <p:txBody>
          <a:bodyPr>
            <a:normAutofit lnSpcReduction="10000"/>
          </a:bodyPr>
          <a:lstStyle/>
          <a:p>
            <a:r>
              <a:rPr lang="en-US" sz="2400" dirty="0" smtClean="0"/>
              <a:t>Exposure data can be very complex (and beyond the scope of this workshop)</a:t>
            </a:r>
          </a:p>
          <a:p>
            <a:r>
              <a:rPr lang="en-US" sz="2400" dirty="0"/>
              <a:t>Example CRFs </a:t>
            </a:r>
            <a:r>
              <a:rPr lang="en-US" sz="2400" dirty="0" smtClean="0"/>
              <a:t>below </a:t>
            </a:r>
          </a:p>
          <a:p>
            <a:pPr lvl="1"/>
            <a:r>
              <a:rPr lang="en-US" sz="2000" dirty="0" smtClean="0"/>
              <a:t>Three injections from a single subject (USUBJID = ABC3001)</a:t>
            </a:r>
          </a:p>
          <a:p>
            <a:pPr lvl="1"/>
            <a:r>
              <a:rPr lang="en-US" sz="2000" dirty="0" smtClean="0"/>
              <a:t>Protocol-specified dose = 3 mg/kg</a:t>
            </a:r>
          </a:p>
          <a:p>
            <a:r>
              <a:rPr lang="en-US" sz="2400" dirty="0" smtClean="0"/>
              <a:t>Assume 3 injections equates to a single administration of study drug</a:t>
            </a:r>
          </a:p>
          <a:p>
            <a:endParaRPr lang="en-US" sz="2400" dirty="0" smtClean="0"/>
          </a:p>
          <a:p>
            <a:endParaRPr lang="en-US" sz="2800" dirty="0" smtClean="0"/>
          </a:p>
          <a:p>
            <a:endParaRPr lang="en-US" sz="2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30</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000140718"/>
              </p:ext>
            </p:extLst>
          </p:nvPr>
        </p:nvGraphicFramePr>
        <p:xfrm>
          <a:off x="196175" y="4603750"/>
          <a:ext cx="2704289" cy="1752600"/>
        </p:xfrm>
        <a:graphic>
          <a:graphicData uri="http://schemas.openxmlformats.org/drawingml/2006/table">
            <a:tbl>
              <a:tblPr firstRow="1" bandRow="1">
                <a:tableStyleId>{5940675A-B579-460E-94D1-54222C63F5DA}</a:tableStyleId>
              </a:tblPr>
              <a:tblGrid>
                <a:gridCol w="1313234"/>
                <a:gridCol w="1391055"/>
              </a:tblGrid>
              <a:tr h="370840">
                <a:tc>
                  <a:txBody>
                    <a:bodyPr/>
                    <a:lstStyle/>
                    <a:p>
                      <a:r>
                        <a:rPr lang="en-US" dirty="0" smtClean="0">
                          <a:solidFill>
                            <a:srgbClr val="E2231A"/>
                          </a:solidFill>
                        </a:rPr>
                        <a:t>INJECTION</a:t>
                      </a:r>
                      <a:endParaRPr lang="en-US" dirty="0">
                        <a:solidFill>
                          <a:srgbClr val="E2231A"/>
                        </a:solidFill>
                      </a:endParaRPr>
                    </a:p>
                  </a:txBody>
                  <a:tcPr/>
                </a:tc>
                <a:tc>
                  <a:txBody>
                    <a:bodyPr/>
                    <a:lstStyle/>
                    <a:p>
                      <a:pPr algn="ctr"/>
                      <a:r>
                        <a:rPr lang="en-US" dirty="0" smtClean="0">
                          <a:solidFill>
                            <a:srgbClr val="E2231A"/>
                          </a:solidFill>
                        </a:rPr>
                        <a:t>#1</a:t>
                      </a:r>
                      <a:endParaRPr lang="en-US" dirty="0">
                        <a:solidFill>
                          <a:srgbClr val="E2231A"/>
                        </a:solidFill>
                      </a:endParaRPr>
                    </a:p>
                  </a:txBody>
                  <a:tcPr/>
                </a:tc>
              </a:tr>
              <a:tr h="370840">
                <a:tc>
                  <a:txBody>
                    <a:bodyPr/>
                    <a:lstStyle/>
                    <a:p>
                      <a:r>
                        <a:rPr lang="en-US" dirty="0" smtClean="0"/>
                        <a:t>Volume Given (mL)</a:t>
                      </a:r>
                      <a:endParaRPr lang="en-US" dirty="0"/>
                    </a:p>
                  </a:txBody>
                  <a:tcPr/>
                </a:tc>
                <a:tc>
                  <a:txBody>
                    <a:bodyPr/>
                    <a:lstStyle/>
                    <a:p>
                      <a:pPr algn="ctr"/>
                      <a:r>
                        <a:rPr lang="en-US" dirty="0" smtClean="0"/>
                        <a:t>5</a:t>
                      </a:r>
                      <a:endParaRPr lang="en-US" dirty="0"/>
                    </a:p>
                  </a:txBody>
                  <a:tcPr/>
                </a:tc>
              </a:tr>
              <a:tr h="370840">
                <a:tc>
                  <a:txBody>
                    <a:bodyPr/>
                    <a:lstStyle/>
                    <a:p>
                      <a:r>
                        <a:rPr lang="en-US" dirty="0" smtClean="0"/>
                        <a:t>Location</a:t>
                      </a:r>
                      <a:endParaRPr lang="en-US" dirty="0"/>
                    </a:p>
                  </a:txBody>
                  <a:tcPr/>
                </a:tc>
                <a:tc>
                  <a:txBody>
                    <a:bodyPr/>
                    <a:lstStyle/>
                    <a:p>
                      <a:pPr algn="ctr"/>
                      <a:r>
                        <a:rPr lang="en-US" dirty="0" smtClean="0"/>
                        <a:t>ABDOMEN</a:t>
                      </a:r>
                      <a:endParaRPr lang="en-US" dirty="0"/>
                    </a:p>
                  </a:txBody>
                  <a:tcPr/>
                </a:tc>
              </a:tr>
              <a:tr h="370840">
                <a:tc>
                  <a:txBody>
                    <a:bodyPr/>
                    <a:lstStyle/>
                    <a:p>
                      <a:r>
                        <a:rPr lang="en-US" dirty="0" smtClean="0"/>
                        <a:t>Side</a:t>
                      </a:r>
                      <a:endParaRPr lang="en-US" dirty="0"/>
                    </a:p>
                  </a:txBody>
                  <a:tcPr/>
                </a:tc>
                <a:tc>
                  <a:txBody>
                    <a:bodyPr/>
                    <a:lstStyle/>
                    <a:p>
                      <a:pPr algn="ctr"/>
                      <a:r>
                        <a:rPr lang="en-US" dirty="0" smtClean="0"/>
                        <a:t>LEFT</a:t>
                      </a:r>
                      <a:endParaRPr lang="en-US" dirty="0"/>
                    </a:p>
                  </a:txBody>
                  <a:tcPr/>
                </a:tc>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4011220965"/>
              </p:ext>
            </p:extLst>
          </p:nvPr>
        </p:nvGraphicFramePr>
        <p:xfrm>
          <a:off x="3218235" y="4603750"/>
          <a:ext cx="2704289" cy="1752600"/>
        </p:xfrm>
        <a:graphic>
          <a:graphicData uri="http://schemas.openxmlformats.org/drawingml/2006/table">
            <a:tbl>
              <a:tblPr firstRow="1" bandRow="1">
                <a:tableStyleId>{5940675A-B579-460E-94D1-54222C63F5DA}</a:tableStyleId>
              </a:tblPr>
              <a:tblGrid>
                <a:gridCol w="1313234"/>
                <a:gridCol w="1391055"/>
              </a:tblGrid>
              <a:tr h="370840">
                <a:tc>
                  <a:txBody>
                    <a:bodyPr/>
                    <a:lstStyle/>
                    <a:p>
                      <a:r>
                        <a:rPr lang="en-US" dirty="0" smtClean="0">
                          <a:solidFill>
                            <a:srgbClr val="E2231A"/>
                          </a:solidFill>
                        </a:rPr>
                        <a:t>INJECTION</a:t>
                      </a:r>
                      <a:endParaRPr lang="en-US" dirty="0">
                        <a:solidFill>
                          <a:srgbClr val="E2231A"/>
                        </a:solidFill>
                      </a:endParaRPr>
                    </a:p>
                  </a:txBody>
                  <a:tcPr/>
                </a:tc>
                <a:tc>
                  <a:txBody>
                    <a:bodyPr/>
                    <a:lstStyle/>
                    <a:p>
                      <a:pPr algn="ctr"/>
                      <a:r>
                        <a:rPr lang="en-US" dirty="0" smtClean="0">
                          <a:solidFill>
                            <a:srgbClr val="E2231A"/>
                          </a:solidFill>
                        </a:rPr>
                        <a:t>#2</a:t>
                      </a:r>
                      <a:endParaRPr lang="en-US" dirty="0">
                        <a:solidFill>
                          <a:srgbClr val="E2231A"/>
                        </a:solidFill>
                      </a:endParaRPr>
                    </a:p>
                  </a:txBody>
                  <a:tcPr/>
                </a:tc>
              </a:tr>
              <a:tr h="370840">
                <a:tc>
                  <a:txBody>
                    <a:bodyPr/>
                    <a:lstStyle/>
                    <a:p>
                      <a:r>
                        <a:rPr lang="en-US" dirty="0" smtClean="0"/>
                        <a:t>Volume Given (mL)</a:t>
                      </a:r>
                      <a:endParaRPr lang="en-US" dirty="0"/>
                    </a:p>
                  </a:txBody>
                  <a:tcPr/>
                </a:tc>
                <a:tc>
                  <a:txBody>
                    <a:bodyPr/>
                    <a:lstStyle/>
                    <a:p>
                      <a:pPr algn="ctr"/>
                      <a:r>
                        <a:rPr lang="en-US" dirty="0" smtClean="0"/>
                        <a:t>5</a:t>
                      </a:r>
                      <a:endParaRPr lang="en-US" dirty="0"/>
                    </a:p>
                  </a:txBody>
                  <a:tcPr/>
                </a:tc>
              </a:tr>
              <a:tr h="370840">
                <a:tc>
                  <a:txBody>
                    <a:bodyPr/>
                    <a:lstStyle/>
                    <a:p>
                      <a:r>
                        <a:rPr lang="en-US" dirty="0" smtClean="0"/>
                        <a:t>Location</a:t>
                      </a:r>
                      <a:endParaRPr lang="en-US" dirty="0"/>
                    </a:p>
                  </a:txBody>
                  <a:tcPr/>
                </a:tc>
                <a:tc>
                  <a:txBody>
                    <a:bodyPr/>
                    <a:lstStyle/>
                    <a:p>
                      <a:pPr algn="ctr"/>
                      <a:r>
                        <a:rPr lang="en-US" dirty="0" smtClean="0"/>
                        <a:t>ABDOMEN</a:t>
                      </a:r>
                      <a:endParaRPr lang="en-US" dirty="0"/>
                    </a:p>
                  </a:txBody>
                  <a:tcPr/>
                </a:tc>
              </a:tr>
              <a:tr h="370840">
                <a:tc>
                  <a:txBody>
                    <a:bodyPr/>
                    <a:lstStyle/>
                    <a:p>
                      <a:r>
                        <a:rPr lang="en-US" dirty="0" smtClean="0"/>
                        <a:t>Side</a:t>
                      </a:r>
                      <a:endParaRPr lang="en-US" dirty="0"/>
                    </a:p>
                  </a:txBody>
                  <a:tcPr/>
                </a:tc>
                <a:tc>
                  <a:txBody>
                    <a:bodyPr/>
                    <a:lstStyle/>
                    <a:p>
                      <a:pPr algn="ctr"/>
                      <a:r>
                        <a:rPr lang="en-US" dirty="0" smtClean="0"/>
                        <a:t>CENTER</a:t>
                      </a:r>
                      <a:endParaRPr lang="en-US" dirty="0"/>
                    </a:p>
                  </a:txBody>
                  <a:tcPr/>
                </a:tc>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4035262464"/>
              </p:ext>
            </p:extLst>
          </p:nvPr>
        </p:nvGraphicFramePr>
        <p:xfrm>
          <a:off x="6261477" y="4603750"/>
          <a:ext cx="2704289" cy="1752600"/>
        </p:xfrm>
        <a:graphic>
          <a:graphicData uri="http://schemas.openxmlformats.org/drawingml/2006/table">
            <a:tbl>
              <a:tblPr firstRow="1" bandRow="1">
                <a:tableStyleId>{5940675A-B579-460E-94D1-54222C63F5DA}</a:tableStyleId>
              </a:tblPr>
              <a:tblGrid>
                <a:gridCol w="1313234"/>
                <a:gridCol w="1391055"/>
              </a:tblGrid>
              <a:tr h="370840">
                <a:tc>
                  <a:txBody>
                    <a:bodyPr/>
                    <a:lstStyle/>
                    <a:p>
                      <a:r>
                        <a:rPr lang="en-US" dirty="0" smtClean="0">
                          <a:solidFill>
                            <a:srgbClr val="E2231A"/>
                          </a:solidFill>
                        </a:rPr>
                        <a:t>INJECTION</a:t>
                      </a:r>
                      <a:endParaRPr lang="en-US" dirty="0">
                        <a:solidFill>
                          <a:srgbClr val="E2231A"/>
                        </a:solidFill>
                      </a:endParaRPr>
                    </a:p>
                  </a:txBody>
                  <a:tcPr/>
                </a:tc>
                <a:tc>
                  <a:txBody>
                    <a:bodyPr/>
                    <a:lstStyle/>
                    <a:p>
                      <a:pPr algn="ctr"/>
                      <a:r>
                        <a:rPr lang="en-US" dirty="0" smtClean="0">
                          <a:solidFill>
                            <a:srgbClr val="E2231A"/>
                          </a:solidFill>
                        </a:rPr>
                        <a:t>#3</a:t>
                      </a:r>
                      <a:endParaRPr lang="en-US" dirty="0">
                        <a:solidFill>
                          <a:srgbClr val="E2231A"/>
                        </a:solidFill>
                      </a:endParaRPr>
                    </a:p>
                  </a:txBody>
                  <a:tcPr/>
                </a:tc>
              </a:tr>
              <a:tr h="370840">
                <a:tc>
                  <a:txBody>
                    <a:bodyPr/>
                    <a:lstStyle/>
                    <a:p>
                      <a:r>
                        <a:rPr lang="en-US" dirty="0" smtClean="0"/>
                        <a:t>Volume Given (mL)</a:t>
                      </a:r>
                      <a:endParaRPr lang="en-US" dirty="0"/>
                    </a:p>
                  </a:txBody>
                  <a:tcPr/>
                </a:tc>
                <a:tc>
                  <a:txBody>
                    <a:bodyPr/>
                    <a:lstStyle/>
                    <a:p>
                      <a:pPr algn="ctr"/>
                      <a:r>
                        <a:rPr lang="en-US" dirty="0" smtClean="0"/>
                        <a:t>4.75</a:t>
                      </a:r>
                      <a:endParaRPr lang="en-US" dirty="0"/>
                    </a:p>
                  </a:txBody>
                  <a:tcPr/>
                </a:tc>
              </a:tr>
              <a:tr h="370840">
                <a:tc>
                  <a:txBody>
                    <a:bodyPr/>
                    <a:lstStyle/>
                    <a:p>
                      <a:r>
                        <a:rPr lang="en-US" dirty="0" smtClean="0"/>
                        <a:t>Location</a:t>
                      </a:r>
                      <a:endParaRPr lang="en-US" dirty="0"/>
                    </a:p>
                  </a:txBody>
                  <a:tcPr/>
                </a:tc>
                <a:tc>
                  <a:txBody>
                    <a:bodyPr/>
                    <a:lstStyle/>
                    <a:p>
                      <a:pPr algn="ctr"/>
                      <a:r>
                        <a:rPr lang="en-US" dirty="0" smtClean="0"/>
                        <a:t>ABDOMEN</a:t>
                      </a:r>
                      <a:endParaRPr lang="en-US" dirty="0"/>
                    </a:p>
                  </a:txBody>
                  <a:tcPr/>
                </a:tc>
              </a:tr>
              <a:tr h="370840">
                <a:tc>
                  <a:txBody>
                    <a:bodyPr/>
                    <a:lstStyle/>
                    <a:p>
                      <a:r>
                        <a:rPr lang="en-US" dirty="0" smtClean="0"/>
                        <a:t>Side</a:t>
                      </a:r>
                      <a:endParaRPr lang="en-US" dirty="0"/>
                    </a:p>
                  </a:txBody>
                  <a:tcPr/>
                </a:tc>
                <a:tc>
                  <a:txBody>
                    <a:bodyPr/>
                    <a:lstStyle/>
                    <a:p>
                      <a:pPr algn="ctr"/>
                      <a:r>
                        <a:rPr lang="en-US" dirty="0" smtClean="0"/>
                        <a:t>RIGHT</a:t>
                      </a:r>
                      <a:endParaRPr lang="en-US" dirty="0"/>
                    </a:p>
                  </a:txBody>
                  <a:tcPr/>
                </a:tc>
              </a:tr>
            </a:tbl>
          </a:graphicData>
        </a:graphic>
      </p:graphicFrame>
    </p:spTree>
    <p:extLst>
      <p:ext uri="{BB962C8B-B14F-4D97-AF65-F5344CB8AC3E}">
        <p14:creationId xmlns:p14="http://schemas.microsoft.com/office/powerpoint/2010/main" val="54737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Exposure Example: SDTM Data</a:t>
            </a:r>
            <a:endParaRPr lang="en-US" dirty="0"/>
          </a:p>
        </p:txBody>
      </p:sp>
      <p:sp>
        <p:nvSpPr>
          <p:cNvPr id="3" name="Content Placeholder 2"/>
          <p:cNvSpPr>
            <a:spLocks noGrp="1"/>
          </p:cNvSpPr>
          <p:nvPr>
            <p:ph idx="1"/>
          </p:nvPr>
        </p:nvSpPr>
        <p:spPr>
          <a:xfrm>
            <a:off x="347471" y="1488532"/>
            <a:ext cx="8491835" cy="4867818"/>
          </a:xfrm>
          <a:ln>
            <a:solidFill>
              <a:srgbClr val="E2231A"/>
            </a:solidFill>
          </a:ln>
        </p:spPr>
        <p:txBody>
          <a:bodyPr>
            <a:normAutofit fontScale="77500" lnSpcReduction="20000"/>
          </a:bodyPr>
          <a:lstStyle/>
          <a:p>
            <a:r>
              <a:rPr lang="en-US" sz="2600" b="1" dirty="0" smtClean="0"/>
              <a:t>EC:  </a:t>
            </a:r>
            <a:r>
              <a:rPr lang="en-US" sz="2600" dirty="0" smtClean="0"/>
              <a:t>Show the collected administration amounts (mL) associated with their respective locations</a:t>
            </a:r>
          </a:p>
          <a:p>
            <a:endParaRPr lang="en-US" sz="2600" dirty="0" smtClean="0"/>
          </a:p>
          <a:p>
            <a:endParaRPr lang="en-US" sz="2400" dirty="0" smtClean="0"/>
          </a:p>
          <a:p>
            <a:endParaRPr lang="en-US" sz="2400" dirty="0"/>
          </a:p>
          <a:p>
            <a:endParaRPr lang="en-US" sz="2400" dirty="0" smtClean="0"/>
          </a:p>
          <a:p>
            <a:pPr marL="0" indent="0">
              <a:buNone/>
            </a:pPr>
            <a:endParaRPr lang="en-US" sz="1200" dirty="0" smtClean="0"/>
          </a:p>
          <a:p>
            <a:endParaRPr lang="en-US" sz="2600" b="1" dirty="0" smtClean="0"/>
          </a:p>
          <a:p>
            <a:endParaRPr lang="en-US" sz="2600" b="1" dirty="0" smtClean="0"/>
          </a:p>
          <a:p>
            <a:r>
              <a:rPr lang="en-US" sz="2600" b="1" dirty="0" smtClean="0"/>
              <a:t>EX:  </a:t>
            </a:r>
            <a:r>
              <a:rPr lang="en-US" sz="2600" dirty="0" smtClean="0"/>
              <a:t>Show the calculated administration in protocol-specific unit (mg/kg).  Sponsor considers 3 injections as a single administration. Subjects weight was 100 kg. Concentration is 20 mg/mL</a:t>
            </a:r>
          </a:p>
          <a:p>
            <a:endParaRPr lang="en-US" sz="2400" dirty="0"/>
          </a:p>
          <a:p>
            <a:endParaRPr lang="en-US" sz="2400" dirty="0" smtClean="0"/>
          </a:p>
          <a:p>
            <a:pPr marL="0" indent="0">
              <a:buNone/>
            </a:pPr>
            <a:endParaRPr lang="en-US" sz="1700" dirty="0" smtClean="0"/>
          </a:p>
          <a:p>
            <a:pPr marL="0" indent="0">
              <a:buNone/>
            </a:pPr>
            <a:endParaRPr lang="en-US" sz="1700" dirty="0" smtClean="0"/>
          </a:p>
          <a:p>
            <a:pPr marL="0" indent="0">
              <a:buNone/>
            </a:pPr>
            <a:r>
              <a:rPr lang="en-US" sz="2100" dirty="0" smtClean="0"/>
              <a:t>Derivation of EXDOSE/EXDOSU:</a:t>
            </a:r>
          </a:p>
          <a:p>
            <a:pPr marL="0" indent="0">
              <a:buNone/>
            </a:pPr>
            <a:r>
              <a:rPr lang="en-US" sz="2100" dirty="0" smtClean="0"/>
              <a:t>14.75mL x 20mg/mL = 295 mg divide by 100kg subject weight = 2.95 mg/kg</a:t>
            </a:r>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31</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880413837"/>
              </p:ext>
            </p:extLst>
          </p:nvPr>
        </p:nvGraphicFramePr>
        <p:xfrm>
          <a:off x="465400" y="2177643"/>
          <a:ext cx="8236194" cy="1483360"/>
        </p:xfrm>
        <a:graphic>
          <a:graphicData uri="http://schemas.openxmlformats.org/drawingml/2006/table">
            <a:tbl>
              <a:tblPr firstRow="1" bandRow="1">
                <a:tableStyleId>{5940675A-B579-460E-94D1-54222C63F5DA}</a:tableStyleId>
              </a:tblPr>
              <a:tblGrid>
                <a:gridCol w="1057292"/>
                <a:gridCol w="785342"/>
                <a:gridCol w="1024568"/>
                <a:gridCol w="1042107"/>
                <a:gridCol w="984997"/>
                <a:gridCol w="1288973"/>
                <a:gridCol w="1112704"/>
                <a:gridCol w="940211"/>
              </a:tblGrid>
              <a:tr h="370840">
                <a:tc>
                  <a:txBody>
                    <a:bodyPr/>
                    <a:lstStyle/>
                    <a:p>
                      <a:r>
                        <a:rPr lang="en-US" sz="1600" dirty="0" smtClean="0"/>
                        <a:t>USUBJID</a:t>
                      </a:r>
                      <a:endParaRPr lang="en-US" sz="1600" dirty="0"/>
                    </a:p>
                  </a:txBody>
                  <a:tcPr/>
                </a:tc>
                <a:tc>
                  <a:txBody>
                    <a:bodyPr/>
                    <a:lstStyle/>
                    <a:p>
                      <a:r>
                        <a:rPr lang="en-US" sz="1600" dirty="0" smtClean="0"/>
                        <a:t>ECSPID</a:t>
                      </a:r>
                      <a:endParaRPr lang="en-US" sz="1600" dirty="0"/>
                    </a:p>
                  </a:txBody>
                  <a:tcPr/>
                </a:tc>
                <a:tc>
                  <a:txBody>
                    <a:bodyPr/>
                    <a:lstStyle/>
                    <a:p>
                      <a:r>
                        <a:rPr lang="en-US" sz="1600" dirty="0" smtClean="0"/>
                        <a:t>ECTRT</a:t>
                      </a:r>
                      <a:endParaRPr lang="en-US" sz="1600" dirty="0"/>
                    </a:p>
                  </a:txBody>
                  <a:tcPr/>
                </a:tc>
                <a:tc>
                  <a:txBody>
                    <a:bodyPr/>
                    <a:lstStyle/>
                    <a:p>
                      <a:pPr algn="ctr"/>
                      <a:r>
                        <a:rPr lang="en-US" sz="1600" dirty="0" smtClean="0"/>
                        <a:t>ECDOSE</a:t>
                      </a:r>
                      <a:endParaRPr lang="en-US" sz="1600" dirty="0"/>
                    </a:p>
                  </a:txBody>
                  <a:tcPr/>
                </a:tc>
                <a:tc>
                  <a:txBody>
                    <a:bodyPr/>
                    <a:lstStyle/>
                    <a:p>
                      <a:pPr algn="ctr"/>
                      <a:r>
                        <a:rPr lang="en-US" sz="1600" dirty="0" smtClean="0"/>
                        <a:t>ECDOSU</a:t>
                      </a:r>
                      <a:endParaRPr lang="en-US" sz="1600" dirty="0"/>
                    </a:p>
                  </a:txBody>
                  <a:tcPr/>
                </a:tc>
                <a:tc>
                  <a:txBody>
                    <a:bodyPr/>
                    <a:lstStyle/>
                    <a:p>
                      <a:r>
                        <a:rPr lang="en-US" sz="1600" dirty="0" smtClean="0"/>
                        <a:t>ECLOC</a:t>
                      </a:r>
                      <a:endParaRPr lang="en-US" sz="1600" dirty="0"/>
                    </a:p>
                  </a:txBody>
                  <a:tcPr/>
                </a:tc>
                <a:tc>
                  <a:txBody>
                    <a:bodyPr/>
                    <a:lstStyle/>
                    <a:p>
                      <a:r>
                        <a:rPr lang="en-US" sz="1600" dirty="0" smtClean="0"/>
                        <a:t>ECDOSFM</a:t>
                      </a:r>
                      <a:endParaRPr lang="en-US" sz="1600" dirty="0"/>
                    </a:p>
                  </a:txBody>
                  <a:tcPr/>
                </a:tc>
                <a:tc>
                  <a:txBody>
                    <a:bodyPr/>
                    <a:lstStyle/>
                    <a:p>
                      <a:r>
                        <a:rPr lang="en-US" sz="1600" dirty="0" smtClean="0"/>
                        <a:t>ECLAT</a:t>
                      </a:r>
                      <a:endParaRPr lang="en-US" sz="1600" dirty="0"/>
                    </a:p>
                  </a:txBody>
                  <a:tcPr/>
                </a:tc>
              </a:tr>
              <a:tr h="370840">
                <a:tc>
                  <a:txBody>
                    <a:bodyPr/>
                    <a:lstStyle/>
                    <a:p>
                      <a:r>
                        <a:rPr lang="en-US" sz="1600" dirty="0" smtClean="0"/>
                        <a:t>ABC3001</a:t>
                      </a:r>
                      <a:endParaRPr lang="en-US" sz="1600" dirty="0"/>
                    </a:p>
                  </a:txBody>
                  <a:tcPr/>
                </a:tc>
                <a:tc>
                  <a:txBody>
                    <a:bodyPr/>
                    <a:lstStyle/>
                    <a:p>
                      <a:r>
                        <a:rPr lang="en-US" sz="1600" dirty="0" smtClean="0"/>
                        <a:t>1</a:t>
                      </a:r>
                      <a:endParaRPr lang="en-US" sz="1600" dirty="0"/>
                    </a:p>
                  </a:txBody>
                  <a:tcPr/>
                </a:tc>
                <a:tc>
                  <a:txBody>
                    <a:bodyPr/>
                    <a:lstStyle/>
                    <a:p>
                      <a:r>
                        <a:rPr lang="en-US" sz="1600" dirty="0" smtClean="0"/>
                        <a:t>DRUG X</a:t>
                      </a:r>
                      <a:endParaRPr lang="en-US" sz="1600" dirty="0"/>
                    </a:p>
                  </a:txBody>
                  <a:tcPr/>
                </a:tc>
                <a:tc>
                  <a:txBody>
                    <a:bodyPr/>
                    <a:lstStyle/>
                    <a:p>
                      <a:pPr algn="ctr"/>
                      <a:r>
                        <a:rPr lang="en-US" sz="1600" dirty="0" smtClean="0"/>
                        <a:t>5</a:t>
                      </a:r>
                      <a:endParaRPr lang="en-US" sz="1600" dirty="0"/>
                    </a:p>
                  </a:txBody>
                  <a:tcPr/>
                </a:tc>
                <a:tc>
                  <a:txBody>
                    <a:bodyPr/>
                    <a:lstStyle/>
                    <a:p>
                      <a:pPr algn="ctr"/>
                      <a:r>
                        <a:rPr lang="en-US" sz="1600" dirty="0" smtClean="0"/>
                        <a:t>mL</a:t>
                      </a:r>
                      <a:endParaRPr lang="en-US" sz="1600" dirty="0"/>
                    </a:p>
                  </a:txBody>
                  <a:tcPr/>
                </a:tc>
                <a:tc>
                  <a:txBody>
                    <a:bodyPr/>
                    <a:lstStyle/>
                    <a:p>
                      <a:r>
                        <a:rPr lang="en-US" sz="1600" dirty="0" smtClean="0"/>
                        <a:t>ABDOMEN</a:t>
                      </a:r>
                      <a:endParaRPr lang="en-US" sz="1600" dirty="0"/>
                    </a:p>
                  </a:txBody>
                  <a:tcPr/>
                </a:tc>
                <a:tc>
                  <a:txBody>
                    <a:bodyPr/>
                    <a:lstStyle/>
                    <a:p>
                      <a:r>
                        <a:rPr lang="en-US" sz="1600" dirty="0" smtClean="0"/>
                        <a:t>INJECTION</a:t>
                      </a:r>
                      <a:endParaRPr lang="en-US" sz="1600" dirty="0"/>
                    </a:p>
                  </a:txBody>
                  <a:tcPr/>
                </a:tc>
                <a:tc>
                  <a:txBody>
                    <a:bodyPr/>
                    <a:lstStyle/>
                    <a:p>
                      <a:r>
                        <a:rPr lang="en-US" sz="1600" dirty="0" smtClean="0"/>
                        <a:t>LEFT</a:t>
                      </a:r>
                      <a:endParaRPr lang="en-US" sz="1600" dirty="0"/>
                    </a:p>
                  </a:txBody>
                  <a:tcPr/>
                </a:tc>
              </a:tr>
              <a:tr h="370840">
                <a:tc>
                  <a:txBody>
                    <a:bodyPr/>
                    <a:lstStyle/>
                    <a:p>
                      <a:r>
                        <a:rPr lang="en-US" sz="1600" smtClean="0"/>
                        <a:t>ABC3001</a:t>
                      </a:r>
                      <a:endParaRPr lang="en-US" sz="1600" dirty="0"/>
                    </a:p>
                  </a:txBody>
                  <a:tcPr/>
                </a:tc>
                <a:tc>
                  <a:txBody>
                    <a:bodyPr/>
                    <a:lstStyle/>
                    <a:p>
                      <a:r>
                        <a:rPr lang="en-US" sz="1600" dirty="0" smtClean="0"/>
                        <a:t>2</a:t>
                      </a:r>
                      <a:endParaRPr lang="en-US" sz="1600" dirty="0"/>
                    </a:p>
                  </a:txBody>
                  <a:tcPr/>
                </a:tc>
                <a:tc>
                  <a:txBody>
                    <a:bodyPr/>
                    <a:lstStyle/>
                    <a:p>
                      <a:r>
                        <a:rPr lang="en-US" sz="1600" dirty="0" smtClean="0"/>
                        <a:t>DRUG X</a:t>
                      </a:r>
                      <a:endParaRPr lang="en-US" sz="1600" dirty="0"/>
                    </a:p>
                  </a:txBody>
                  <a:tcPr/>
                </a:tc>
                <a:tc>
                  <a:txBody>
                    <a:bodyPr/>
                    <a:lstStyle/>
                    <a:p>
                      <a:pPr algn="ctr"/>
                      <a:r>
                        <a:rPr lang="en-US" sz="1600" dirty="0" smtClean="0"/>
                        <a:t>5</a:t>
                      </a:r>
                      <a:endParaRPr lang="en-US" sz="1600" dirty="0"/>
                    </a:p>
                  </a:txBody>
                  <a:tcPr/>
                </a:tc>
                <a:tc>
                  <a:txBody>
                    <a:bodyPr/>
                    <a:lstStyle/>
                    <a:p>
                      <a:pPr algn="ctr"/>
                      <a:r>
                        <a:rPr lang="en-US" sz="1600" dirty="0" smtClean="0"/>
                        <a:t>mL</a:t>
                      </a:r>
                      <a:endParaRPr lang="en-US" sz="1600" dirty="0"/>
                    </a:p>
                  </a:txBody>
                  <a:tcPr/>
                </a:tc>
                <a:tc>
                  <a:txBody>
                    <a:bodyPr/>
                    <a:lstStyle/>
                    <a:p>
                      <a:r>
                        <a:rPr lang="en-US" sz="1600" smtClean="0"/>
                        <a:t>ABDOMEN</a:t>
                      </a:r>
                      <a:endParaRPr lang="en-US" sz="1600" dirty="0"/>
                    </a:p>
                  </a:txBody>
                  <a:tcPr/>
                </a:tc>
                <a:tc>
                  <a:txBody>
                    <a:bodyPr/>
                    <a:lstStyle/>
                    <a:p>
                      <a:r>
                        <a:rPr lang="en-US" sz="1600" smtClean="0"/>
                        <a:t>INJECTION</a:t>
                      </a:r>
                      <a:endParaRPr lang="en-US" sz="1600" dirty="0"/>
                    </a:p>
                  </a:txBody>
                  <a:tcPr/>
                </a:tc>
                <a:tc>
                  <a:txBody>
                    <a:bodyPr/>
                    <a:lstStyle/>
                    <a:p>
                      <a:r>
                        <a:rPr lang="en-US" sz="1600" dirty="0" smtClean="0"/>
                        <a:t>CENTER</a:t>
                      </a:r>
                      <a:endParaRPr lang="en-US" sz="1600" dirty="0"/>
                    </a:p>
                  </a:txBody>
                  <a:tcPr/>
                </a:tc>
              </a:tr>
              <a:tr h="370840">
                <a:tc>
                  <a:txBody>
                    <a:bodyPr/>
                    <a:lstStyle/>
                    <a:p>
                      <a:r>
                        <a:rPr lang="en-US" sz="1600" dirty="0" smtClean="0"/>
                        <a:t>ABC3001</a:t>
                      </a:r>
                      <a:endParaRPr lang="en-US" sz="1600" dirty="0"/>
                    </a:p>
                  </a:txBody>
                  <a:tcPr/>
                </a:tc>
                <a:tc>
                  <a:txBody>
                    <a:bodyPr/>
                    <a:lstStyle/>
                    <a:p>
                      <a:r>
                        <a:rPr lang="en-US" sz="1600" dirty="0" smtClean="0"/>
                        <a:t>3</a:t>
                      </a:r>
                      <a:endParaRPr lang="en-US" sz="1600" dirty="0"/>
                    </a:p>
                  </a:txBody>
                  <a:tcPr/>
                </a:tc>
                <a:tc>
                  <a:txBody>
                    <a:bodyPr/>
                    <a:lstStyle/>
                    <a:p>
                      <a:r>
                        <a:rPr lang="en-US" sz="1600" dirty="0" smtClean="0"/>
                        <a:t>DRUG X</a:t>
                      </a:r>
                      <a:endParaRPr lang="en-US" sz="1600" dirty="0"/>
                    </a:p>
                  </a:txBody>
                  <a:tcPr/>
                </a:tc>
                <a:tc>
                  <a:txBody>
                    <a:bodyPr/>
                    <a:lstStyle/>
                    <a:p>
                      <a:pPr algn="ctr"/>
                      <a:r>
                        <a:rPr lang="en-US" sz="1600" dirty="0" smtClean="0"/>
                        <a:t>4.75</a:t>
                      </a:r>
                      <a:endParaRPr lang="en-US" sz="1600" dirty="0"/>
                    </a:p>
                  </a:txBody>
                  <a:tcPr/>
                </a:tc>
                <a:tc>
                  <a:txBody>
                    <a:bodyPr/>
                    <a:lstStyle/>
                    <a:p>
                      <a:pPr algn="ctr"/>
                      <a:r>
                        <a:rPr lang="en-US" sz="1600" dirty="0" smtClean="0"/>
                        <a:t>mL</a:t>
                      </a:r>
                      <a:endParaRPr lang="en-US" sz="1600" dirty="0"/>
                    </a:p>
                  </a:txBody>
                  <a:tcPr/>
                </a:tc>
                <a:tc>
                  <a:txBody>
                    <a:bodyPr/>
                    <a:lstStyle/>
                    <a:p>
                      <a:r>
                        <a:rPr lang="en-US" sz="1600" dirty="0" smtClean="0"/>
                        <a:t>ABDOMEN</a:t>
                      </a:r>
                      <a:endParaRPr lang="en-US" sz="1600" dirty="0"/>
                    </a:p>
                  </a:txBody>
                  <a:tcPr/>
                </a:tc>
                <a:tc>
                  <a:txBody>
                    <a:bodyPr/>
                    <a:lstStyle/>
                    <a:p>
                      <a:r>
                        <a:rPr lang="en-US" sz="1600" dirty="0" smtClean="0"/>
                        <a:t>INJECTION</a:t>
                      </a:r>
                      <a:endParaRPr lang="en-US" sz="1600" dirty="0"/>
                    </a:p>
                  </a:txBody>
                  <a:tcPr/>
                </a:tc>
                <a:tc>
                  <a:txBody>
                    <a:bodyPr/>
                    <a:lstStyle/>
                    <a:p>
                      <a:r>
                        <a:rPr lang="en-US" sz="1600" dirty="0" smtClean="0"/>
                        <a:t>RIGHT</a:t>
                      </a:r>
                      <a:endParaRPr lang="en-US" sz="160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554550595"/>
              </p:ext>
            </p:extLst>
          </p:nvPr>
        </p:nvGraphicFramePr>
        <p:xfrm>
          <a:off x="1203449" y="4891397"/>
          <a:ext cx="6737101" cy="741680"/>
        </p:xfrm>
        <a:graphic>
          <a:graphicData uri="http://schemas.openxmlformats.org/drawingml/2006/table">
            <a:tbl>
              <a:tblPr firstRow="1" bandRow="1">
                <a:tableStyleId>{5940675A-B579-460E-94D1-54222C63F5DA}</a:tableStyleId>
              </a:tblPr>
              <a:tblGrid>
                <a:gridCol w="1157595"/>
                <a:gridCol w="963039"/>
                <a:gridCol w="1001949"/>
                <a:gridCol w="1031132"/>
                <a:gridCol w="1293778"/>
                <a:gridCol w="1289608"/>
              </a:tblGrid>
              <a:tr h="370840">
                <a:tc>
                  <a:txBody>
                    <a:bodyPr/>
                    <a:lstStyle/>
                    <a:p>
                      <a:r>
                        <a:rPr lang="en-US" dirty="0" smtClean="0"/>
                        <a:t>USUBJID</a:t>
                      </a:r>
                      <a:endParaRPr lang="en-US" dirty="0"/>
                    </a:p>
                  </a:txBody>
                  <a:tcPr/>
                </a:tc>
                <a:tc>
                  <a:txBody>
                    <a:bodyPr/>
                    <a:lstStyle/>
                    <a:p>
                      <a:r>
                        <a:rPr lang="en-US" dirty="0" smtClean="0"/>
                        <a:t>EXTRT</a:t>
                      </a:r>
                      <a:endParaRPr lang="en-US" dirty="0"/>
                    </a:p>
                  </a:txBody>
                  <a:tcPr/>
                </a:tc>
                <a:tc>
                  <a:txBody>
                    <a:bodyPr/>
                    <a:lstStyle/>
                    <a:p>
                      <a:pPr algn="ctr"/>
                      <a:r>
                        <a:rPr lang="en-US" dirty="0" smtClean="0"/>
                        <a:t>EXDOSE</a:t>
                      </a:r>
                      <a:endParaRPr lang="en-US" dirty="0"/>
                    </a:p>
                  </a:txBody>
                  <a:tcPr/>
                </a:tc>
                <a:tc>
                  <a:txBody>
                    <a:bodyPr/>
                    <a:lstStyle/>
                    <a:p>
                      <a:pPr algn="ctr"/>
                      <a:r>
                        <a:rPr lang="en-US" dirty="0" smtClean="0"/>
                        <a:t>EXDOSU</a:t>
                      </a:r>
                      <a:endParaRPr lang="en-US" dirty="0"/>
                    </a:p>
                  </a:txBody>
                  <a:tcPr/>
                </a:tc>
                <a:tc>
                  <a:txBody>
                    <a:bodyPr/>
                    <a:lstStyle/>
                    <a:p>
                      <a:r>
                        <a:rPr lang="en-US" dirty="0" smtClean="0"/>
                        <a:t>EXLOC</a:t>
                      </a:r>
                      <a:endParaRPr lang="en-US" dirty="0"/>
                    </a:p>
                  </a:txBody>
                  <a:tcPr/>
                </a:tc>
                <a:tc>
                  <a:txBody>
                    <a:bodyPr/>
                    <a:lstStyle/>
                    <a:p>
                      <a:r>
                        <a:rPr lang="en-US" dirty="0" smtClean="0"/>
                        <a:t>EXDOSFRM</a:t>
                      </a:r>
                      <a:endParaRPr lang="en-US" dirty="0"/>
                    </a:p>
                  </a:txBody>
                  <a:tcPr/>
                </a:tc>
              </a:tr>
              <a:tr h="370840">
                <a:tc>
                  <a:txBody>
                    <a:bodyPr/>
                    <a:lstStyle/>
                    <a:p>
                      <a:r>
                        <a:rPr lang="en-US" dirty="0" smtClean="0"/>
                        <a:t>ABC3001</a:t>
                      </a:r>
                      <a:endParaRPr lang="en-US" dirty="0"/>
                    </a:p>
                  </a:txBody>
                  <a:tcPr/>
                </a:tc>
                <a:tc>
                  <a:txBody>
                    <a:bodyPr/>
                    <a:lstStyle/>
                    <a:p>
                      <a:r>
                        <a:rPr lang="en-US" dirty="0" smtClean="0"/>
                        <a:t>DRUG X</a:t>
                      </a:r>
                      <a:endParaRPr lang="en-US" dirty="0"/>
                    </a:p>
                  </a:txBody>
                  <a:tcPr/>
                </a:tc>
                <a:tc>
                  <a:txBody>
                    <a:bodyPr/>
                    <a:lstStyle/>
                    <a:p>
                      <a:pPr algn="ctr"/>
                      <a:r>
                        <a:rPr lang="en-US" dirty="0" smtClean="0"/>
                        <a:t>2.95</a:t>
                      </a:r>
                      <a:endParaRPr lang="en-US" dirty="0"/>
                    </a:p>
                  </a:txBody>
                  <a:tcPr/>
                </a:tc>
                <a:tc>
                  <a:txBody>
                    <a:bodyPr/>
                    <a:lstStyle/>
                    <a:p>
                      <a:pPr algn="ctr"/>
                      <a:r>
                        <a:rPr lang="en-US" dirty="0" smtClean="0"/>
                        <a:t>mg/kg</a:t>
                      </a:r>
                      <a:endParaRPr lang="en-US" dirty="0"/>
                    </a:p>
                  </a:txBody>
                  <a:tcPr/>
                </a:tc>
                <a:tc>
                  <a:txBody>
                    <a:bodyPr/>
                    <a:lstStyle/>
                    <a:p>
                      <a:r>
                        <a:rPr lang="en-US" dirty="0" smtClean="0"/>
                        <a:t>ABDOMEN</a:t>
                      </a:r>
                      <a:endParaRPr lang="en-US" dirty="0"/>
                    </a:p>
                  </a:txBody>
                  <a:tcPr/>
                </a:tc>
                <a:tc>
                  <a:txBody>
                    <a:bodyPr/>
                    <a:lstStyle/>
                    <a:p>
                      <a:r>
                        <a:rPr lang="en-US" dirty="0" smtClean="0"/>
                        <a:t>INJECTION</a:t>
                      </a:r>
                      <a:endParaRPr lang="en-US" dirty="0"/>
                    </a:p>
                  </a:txBody>
                  <a:tcPr/>
                </a:tc>
              </a:tr>
            </a:tbl>
          </a:graphicData>
        </a:graphic>
      </p:graphicFrame>
    </p:spTree>
    <p:extLst>
      <p:ext uri="{BB962C8B-B14F-4D97-AF65-F5344CB8AC3E}">
        <p14:creationId xmlns:p14="http://schemas.microsoft.com/office/powerpoint/2010/main" val="20670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Intervention Variables Not in EX </a:t>
            </a:r>
            <a:endParaRPr lang="en-US" dirty="0"/>
          </a:p>
        </p:txBody>
      </p:sp>
      <p:sp>
        <p:nvSpPr>
          <p:cNvPr id="3" name="Content Placeholder 2"/>
          <p:cNvSpPr>
            <a:spLocks noGrp="1"/>
          </p:cNvSpPr>
          <p:nvPr>
            <p:ph idx="1"/>
          </p:nvPr>
        </p:nvSpPr>
        <p:spPr>
          <a:ln>
            <a:solidFill>
              <a:srgbClr val="E2231A"/>
            </a:solidFill>
          </a:ln>
        </p:spPr>
        <p:txBody>
          <a:bodyPr>
            <a:noAutofit/>
          </a:bodyPr>
          <a:lstStyle/>
          <a:p>
            <a:r>
              <a:rPr lang="en-US" sz="2800" dirty="0" smtClean="0"/>
              <a:t>Intervention </a:t>
            </a:r>
            <a:r>
              <a:rPr lang="en-US" sz="2800" dirty="0"/>
              <a:t>Variables </a:t>
            </a:r>
            <a:r>
              <a:rPr lang="en-US" sz="2800" dirty="0" smtClean="0"/>
              <a:t>Generally Not Used </a:t>
            </a:r>
            <a:r>
              <a:rPr lang="en-US" sz="2800" dirty="0"/>
              <a:t>in EX: </a:t>
            </a:r>
            <a:endParaRPr lang="en-US" sz="2800" dirty="0" smtClean="0"/>
          </a:p>
          <a:p>
            <a:pPr lvl="1"/>
            <a:r>
              <a:rPr lang="en-US" sz="2400" dirty="0" smtClean="0"/>
              <a:t>Pre-specified: </a:t>
            </a:r>
            <a:r>
              <a:rPr lang="en-US" sz="2400" dirty="0" smtClean="0">
                <a:solidFill>
                  <a:srgbClr val="E2231A"/>
                </a:solidFill>
              </a:rPr>
              <a:t>xxPRESP</a:t>
            </a:r>
            <a:endParaRPr lang="en-US" sz="2400" dirty="0"/>
          </a:p>
          <a:p>
            <a:pPr lvl="1"/>
            <a:r>
              <a:rPr lang="en-US" sz="2400" dirty="0" smtClean="0"/>
              <a:t>Occurrence: </a:t>
            </a:r>
            <a:r>
              <a:rPr lang="en-US" sz="2400" dirty="0" smtClean="0">
                <a:solidFill>
                  <a:srgbClr val="E2231A"/>
                </a:solidFill>
              </a:rPr>
              <a:t>xxOCCUR</a:t>
            </a:r>
            <a:endParaRPr lang="en-US" sz="2400" dirty="0"/>
          </a:p>
          <a:p>
            <a:pPr lvl="1"/>
            <a:r>
              <a:rPr lang="en-US" sz="2400" dirty="0" smtClean="0"/>
              <a:t>Not Done: </a:t>
            </a:r>
            <a:r>
              <a:rPr lang="en-US" sz="2400" dirty="0" smtClean="0">
                <a:solidFill>
                  <a:srgbClr val="E2231A"/>
                </a:solidFill>
              </a:rPr>
              <a:t>xxSTAT</a:t>
            </a:r>
            <a:endParaRPr lang="en-US" sz="2400" dirty="0">
              <a:solidFill>
                <a:srgbClr val="E2231A"/>
              </a:solidFill>
            </a:endParaRPr>
          </a:p>
          <a:p>
            <a:pPr lvl="1"/>
            <a:r>
              <a:rPr lang="en-US" sz="2400" dirty="0"/>
              <a:t>R</a:t>
            </a:r>
            <a:r>
              <a:rPr lang="en-US" sz="2400" dirty="0" smtClean="0"/>
              <a:t>eason </a:t>
            </a:r>
            <a:r>
              <a:rPr lang="en-US" sz="2400" dirty="0"/>
              <a:t>N</a:t>
            </a:r>
            <a:r>
              <a:rPr lang="en-US" sz="2400" dirty="0" smtClean="0"/>
              <a:t>ot None: </a:t>
            </a:r>
            <a:r>
              <a:rPr lang="en-US" sz="2400" dirty="0" smtClean="0">
                <a:solidFill>
                  <a:srgbClr val="E2231A"/>
                </a:solidFill>
              </a:rPr>
              <a:t>xxREASND</a:t>
            </a:r>
          </a:p>
          <a:p>
            <a:endParaRPr lang="en-US" sz="2800" u="sng" dirty="0"/>
          </a:p>
          <a:p>
            <a:r>
              <a:rPr lang="en-US" sz="2800" b="1" dirty="0" smtClean="0"/>
              <a:t>Test Yourself:  </a:t>
            </a:r>
          </a:p>
          <a:p>
            <a:pPr lvl="1"/>
            <a:r>
              <a:rPr lang="en-US" sz="2400" dirty="0" smtClean="0"/>
              <a:t>Why </a:t>
            </a:r>
            <a:r>
              <a:rPr lang="en-US" sz="2400" dirty="0"/>
              <a:t>are these variables not ordinarily included in the </a:t>
            </a:r>
            <a:r>
              <a:rPr lang="en-US" sz="2400" dirty="0" smtClean="0"/>
              <a:t>Exposure (EX) </a:t>
            </a:r>
            <a:r>
              <a:rPr lang="en-US" sz="2400" dirty="0"/>
              <a:t>domain</a:t>
            </a:r>
            <a:r>
              <a:rPr lang="en-US" sz="2400" dirty="0" smtClean="0"/>
              <a:t>?</a:t>
            </a:r>
          </a:p>
          <a:p>
            <a:pPr lvl="1"/>
            <a:r>
              <a:rPr lang="en-US" sz="2400" dirty="0" smtClean="0"/>
              <a:t>Which of the above variables might be included in EC?</a:t>
            </a:r>
          </a:p>
          <a:p>
            <a:pPr marL="0" indent="0">
              <a:buNone/>
            </a:pPr>
            <a:endParaRPr lang="en-US" sz="2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32</a:t>
            </a:fld>
            <a:endParaRPr lang="en-US" dirty="0"/>
          </a:p>
        </p:txBody>
      </p:sp>
    </p:spTree>
    <p:extLst>
      <p:ext uri="{BB962C8B-B14F-4D97-AF65-F5344CB8AC3E}">
        <p14:creationId xmlns:p14="http://schemas.microsoft.com/office/powerpoint/2010/main" val="479971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Substance Use (SU)</a:t>
            </a:r>
            <a:endParaRPr lang="en-US" dirty="0"/>
          </a:p>
        </p:txBody>
      </p:sp>
      <p:sp>
        <p:nvSpPr>
          <p:cNvPr id="3" name="Content Placeholder 2"/>
          <p:cNvSpPr>
            <a:spLocks noGrp="1"/>
          </p:cNvSpPr>
          <p:nvPr>
            <p:ph idx="1"/>
          </p:nvPr>
        </p:nvSpPr>
        <p:spPr>
          <a:ln>
            <a:solidFill>
              <a:srgbClr val="E2231A"/>
            </a:solidFill>
          </a:ln>
        </p:spPr>
        <p:txBody>
          <a:bodyPr>
            <a:normAutofit fontScale="85000" lnSpcReduction="20000"/>
          </a:bodyPr>
          <a:lstStyle/>
          <a:p>
            <a:r>
              <a:rPr lang="en-US" sz="2400" dirty="0" smtClean="0"/>
              <a:t>The intent of this domain is to capture substance use information that may be used to assess the efficacy and/or safety of therapies that look to mitigate the effects of chronic substance use, or that could be used as covariates in other efficacy and/or safety analysis.</a:t>
            </a:r>
          </a:p>
          <a:p>
            <a:endParaRPr lang="en-US" sz="2400" dirty="0"/>
          </a:p>
          <a:p>
            <a:pPr marL="0" indent="0">
              <a:buNone/>
            </a:pPr>
            <a:endParaRPr lang="en-US" sz="2400" dirty="0"/>
          </a:p>
          <a:p>
            <a:r>
              <a:rPr lang="en-US" sz="2400" dirty="0" smtClean="0"/>
              <a:t>SUCAT = Category for Substance Use</a:t>
            </a:r>
          </a:p>
          <a:p>
            <a:pPr lvl="1"/>
            <a:r>
              <a:rPr lang="en-US" sz="2400" dirty="0" smtClean="0"/>
              <a:t>SUCAT = “TOBACCO”</a:t>
            </a:r>
          </a:p>
          <a:p>
            <a:pPr lvl="1"/>
            <a:endParaRPr lang="en-US" sz="2400" dirty="0" smtClean="0"/>
          </a:p>
          <a:p>
            <a:pPr lvl="1"/>
            <a:endParaRPr lang="en-US" sz="2400" dirty="0"/>
          </a:p>
          <a:p>
            <a:pPr lvl="1"/>
            <a:endParaRPr lang="en-US" sz="2400" dirty="0" smtClean="0"/>
          </a:p>
          <a:p>
            <a:pPr lvl="1"/>
            <a:endParaRPr lang="en-US" sz="2400" dirty="0" smtClean="0"/>
          </a:p>
          <a:p>
            <a:r>
              <a:rPr lang="en-US" sz="2400" dirty="0" smtClean="0"/>
              <a:t>SUTRT= Reported Name of Substance</a:t>
            </a:r>
          </a:p>
          <a:p>
            <a:pPr lvl="1"/>
            <a:r>
              <a:rPr lang="en-US" sz="2100" dirty="0" smtClean="0"/>
              <a:t>SUTRT = “Cigarettes”</a:t>
            </a:r>
          </a:p>
          <a:p>
            <a:pPr lvl="1"/>
            <a:r>
              <a:rPr lang="en-US" sz="2100" dirty="0" smtClean="0"/>
              <a:t>SUTRT = “Cigars”</a:t>
            </a:r>
          </a:p>
          <a:p>
            <a:pPr lvl="1"/>
            <a:r>
              <a:rPr lang="en-US" sz="2100" dirty="0" smtClean="0"/>
              <a:t>SUTRT = “Pipes” </a:t>
            </a:r>
            <a:endParaRPr lang="en-US" sz="21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33</a:t>
            </a:fld>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2934" y="2552208"/>
            <a:ext cx="3531141" cy="963476"/>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6780" y="3723890"/>
            <a:ext cx="4824919" cy="1121611"/>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9240" y="5053707"/>
            <a:ext cx="2017238" cy="1667768"/>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7194944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Lilly Module 6 Exercise #1</a:t>
            </a:r>
            <a:r>
              <a:rPr lang="en-US" dirty="0" smtClean="0"/>
              <a:t/>
            </a:r>
            <a:br>
              <a:rPr lang="en-US" dirty="0" smtClean="0"/>
            </a:br>
            <a:endParaRPr lang="en-US" dirty="0"/>
          </a:p>
        </p:txBody>
      </p:sp>
    </p:spTree>
    <p:extLst>
      <p:ext uri="{BB962C8B-B14F-4D97-AF65-F5344CB8AC3E}">
        <p14:creationId xmlns:p14="http://schemas.microsoft.com/office/powerpoint/2010/main" val="616122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Lilly </a:t>
            </a:r>
            <a:r>
              <a:rPr lang="en-US" dirty="0"/>
              <a:t>Mod </a:t>
            </a:r>
            <a:r>
              <a:rPr lang="en-US" dirty="0" smtClean="0"/>
              <a:t>6 </a:t>
            </a:r>
            <a:r>
              <a:rPr lang="en-US" dirty="0"/>
              <a:t>Exercise </a:t>
            </a:r>
            <a:r>
              <a:rPr lang="en-US" dirty="0" smtClean="0"/>
              <a:t>#1</a:t>
            </a:r>
            <a:endParaRPr lang="en-US" dirty="0"/>
          </a:p>
        </p:txBody>
      </p:sp>
      <p:sp>
        <p:nvSpPr>
          <p:cNvPr id="3" name="Content Placeholder 2"/>
          <p:cNvSpPr>
            <a:spLocks noGrp="1"/>
          </p:cNvSpPr>
          <p:nvPr>
            <p:ph idx="1"/>
          </p:nvPr>
        </p:nvSpPr>
        <p:spPr>
          <a:xfrm>
            <a:off x="347471" y="1488532"/>
            <a:ext cx="8491835" cy="4188368"/>
          </a:xfrm>
          <a:ln>
            <a:solidFill>
              <a:srgbClr val="E2231A"/>
            </a:solidFill>
          </a:ln>
        </p:spPr>
        <p:txBody>
          <a:bodyPr>
            <a:normAutofit/>
          </a:bodyPr>
          <a:lstStyle/>
          <a:p>
            <a:pPr marL="0" indent="0">
              <a:buNone/>
            </a:pPr>
            <a:r>
              <a:rPr lang="en-US" sz="2000" u="sng" dirty="0"/>
              <a:t>Resources:</a:t>
            </a:r>
          </a:p>
          <a:p>
            <a:r>
              <a:rPr lang="en-US" sz="2000" dirty="0"/>
              <a:t>Use “Lilly Mod </a:t>
            </a:r>
            <a:r>
              <a:rPr lang="en-US" sz="2000" dirty="0" smtClean="0"/>
              <a:t>6 Exercise</a:t>
            </a:r>
            <a:r>
              <a:rPr lang="en-US" sz="2000" dirty="0"/>
              <a:t>” template (</a:t>
            </a:r>
            <a:r>
              <a:rPr lang="en-US" sz="2000" dirty="0">
                <a:solidFill>
                  <a:srgbClr val="E2231A"/>
                </a:solidFill>
              </a:rPr>
              <a:t>Lilly Mod </a:t>
            </a:r>
            <a:r>
              <a:rPr lang="en-US" sz="2000" dirty="0" smtClean="0">
                <a:solidFill>
                  <a:srgbClr val="E2231A"/>
                </a:solidFill>
              </a:rPr>
              <a:t>6 </a:t>
            </a:r>
            <a:r>
              <a:rPr lang="en-US" sz="2000" dirty="0">
                <a:solidFill>
                  <a:srgbClr val="E2231A"/>
                </a:solidFill>
              </a:rPr>
              <a:t>Ex. </a:t>
            </a:r>
            <a:r>
              <a:rPr lang="en-US" sz="2000" dirty="0" smtClean="0">
                <a:solidFill>
                  <a:srgbClr val="E2231A"/>
                </a:solidFill>
              </a:rPr>
              <a:t>1 </a:t>
            </a:r>
            <a:r>
              <a:rPr lang="en-US" sz="2000" dirty="0">
                <a:solidFill>
                  <a:srgbClr val="E2231A"/>
                </a:solidFill>
              </a:rPr>
              <a:t>tab</a:t>
            </a:r>
            <a:r>
              <a:rPr lang="en-US" sz="2000" dirty="0" smtClean="0"/>
              <a:t>)</a:t>
            </a:r>
          </a:p>
          <a:p>
            <a:r>
              <a:rPr lang="en-US" sz="2000" dirty="0" smtClean="0"/>
              <a:t>Lilly CRF (</a:t>
            </a:r>
            <a:r>
              <a:rPr lang="en-US" sz="2000" dirty="0" smtClean="0">
                <a:solidFill>
                  <a:srgbClr val="E2231A"/>
                </a:solidFill>
              </a:rPr>
              <a:t>ONC_CRF_SYST3001_V4_exercise.pdf</a:t>
            </a:r>
            <a:r>
              <a:rPr lang="en-US" sz="2000" dirty="0" smtClean="0"/>
              <a:t>)</a:t>
            </a:r>
          </a:p>
          <a:p>
            <a:r>
              <a:rPr lang="en-US" sz="2000" dirty="0" smtClean="0"/>
              <a:t>Lilly DED </a:t>
            </a:r>
            <a:r>
              <a:rPr lang="en-US" sz="2000" dirty="0"/>
              <a:t>(</a:t>
            </a:r>
            <a:r>
              <a:rPr lang="en-US" sz="2000" dirty="0">
                <a:solidFill>
                  <a:srgbClr val="E2231A"/>
                </a:solidFill>
              </a:rPr>
              <a:t>TA-DED_SYST3001_V6 0.xls</a:t>
            </a:r>
            <a:r>
              <a:rPr lang="en-US" sz="2000" dirty="0" smtClean="0"/>
              <a:t>)</a:t>
            </a:r>
          </a:p>
          <a:p>
            <a:r>
              <a:rPr lang="en-US" sz="2000" dirty="0" smtClean="0"/>
              <a:t>Lilly CM Standard (</a:t>
            </a:r>
            <a:r>
              <a:rPr lang="en-US" sz="2000" dirty="0" smtClean="0">
                <a:solidFill>
                  <a:srgbClr val="E2231A"/>
                </a:solidFill>
              </a:rPr>
              <a:t>Core_SDTM_CM_V2.xlsx</a:t>
            </a:r>
            <a:r>
              <a:rPr lang="en-US" sz="2000" dirty="0" smtClean="0"/>
              <a:t>)</a:t>
            </a:r>
          </a:p>
          <a:p>
            <a:pPr marL="0" indent="0">
              <a:buNone/>
            </a:pPr>
            <a:endParaRPr lang="en-US" sz="2000" dirty="0">
              <a:solidFill>
                <a:srgbClr val="E2231A"/>
              </a:solidFill>
            </a:endParaRPr>
          </a:p>
          <a:p>
            <a:pPr marL="0" indent="0">
              <a:buNone/>
            </a:pPr>
            <a:r>
              <a:rPr lang="en-US" sz="2000" u="sng" dirty="0"/>
              <a:t>Exercise</a:t>
            </a:r>
            <a:r>
              <a:rPr lang="en-US" sz="2000" u="sng" dirty="0" smtClean="0"/>
              <a:t>:</a:t>
            </a:r>
            <a:endParaRPr lang="en-US" dirty="0"/>
          </a:p>
          <a:p>
            <a:pPr>
              <a:buFont typeface="Arial" panose="020B0604020202020204" pitchFamily="34" charset="0"/>
              <a:buChar char="•"/>
            </a:pPr>
            <a:r>
              <a:rPr lang="en-US" sz="2000" dirty="0"/>
              <a:t>Based on </a:t>
            </a:r>
            <a:r>
              <a:rPr lang="en-US" sz="2000" dirty="0" smtClean="0"/>
              <a:t>the Lilly [SYST3001] CRF and the DED,</a:t>
            </a:r>
          </a:p>
          <a:p>
            <a:pPr lvl="1">
              <a:buFont typeface="Arial" panose="020B0604020202020204" pitchFamily="34" charset="0"/>
              <a:buChar char="•"/>
            </a:pPr>
            <a:r>
              <a:rPr lang="en-US" sz="2000" dirty="0"/>
              <a:t>D</a:t>
            </a:r>
            <a:r>
              <a:rPr lang="en-US" sz="2000" dirty="0" smtClean="0"/>
              <a:t>etermine which Lilly Required variables are collected on the CRF</a:t>
            </a:r>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35</a:t>
            </a:fld>
            <a:endParaRPr lang="en-US" dirty="0"/>
          </a:p>
        </p:txBody>
      </p:sp>
    </p:spTree>
    <p:extLst>
      <p:ext uri="{BB962C8B-B14F-4D97-AF65-F5344CB8AC3E}">
        <p14:creationId xmlns:p14="http://schemas.microsoft.com/office/powerpoint/2010/main" val="210753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dirty="0" smtClean="0"/>
              <a:t>Lilly Systemic Therapy CRF [SYST3001_V4_exercise]</a:t>
            </a:r>
            <a:endParaRPr lang="en-US" sz="36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36</a:t>
            </a:fld>
            <a:endParaRPr lang="en-US" dirty="0"/>
          </a:p>
        </p:txBody>
      </p:sp>
      <p:pic>
        <p:nvPicPr>
          <p:cNvPr id="8" name="Picture 7"/>
          <p:cNvPicPr>
            <a:picLocks noChangeAspect="1"/>
          </p:cNvPicPr>
          <p:nvPr/>
        </p:nvPicPr>
        <p:blipFill>
          <a:blip r:embed="rId3"/>
          <a:stretch>
            <a:fillRect/>
          </a:stretch>
        </p:blipFill>
        <p:spPr>
          <a:xfrm>
            <a:off x="347471" y="1689903"/>
            <a:ext cx="8491835" cy="4738231"/>
          </a:xfrm>
          <a:prstGeom prst="rect">
            <a:avLst/>
          </a:prstGeom>
        </p:spPr>
      </p:pic>
    </p:spTree>
    <p:extLst>
      <p:ext uri="{BB962C8B-B14F-4D97-AF65-F5344CB8AC3E}">
        <p14:creationId xmlns:p14="http://schemas.microsoft.com/office/powerpoint/2010/main" val="247066026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Exercise #1 –Step by </a:t>
            </a:r>
            <a:r>
              <a:rPr lang="en-US" dirty="0"/>
              <a:t>Step</a:t>
            </a:r>
          </a:p>
        </p:txBody>
      </p:sp>
      <p:sp>
        <p:nvSpPr>
          <p:cNvPr id="3" name="Content Placeholder 2"/>
          <p:cNvSpPr>
            <a:spLocks noGrp="1"/>
          </p:cNvSpPr>
          <p:nvPr>
            <p:ph idx="1"/>
          </p:nvPr>
        </p:nvSpPr>
        <p:spPr>
          <a:xfrm>
            <a:off x="347471" y="1420509"/>
            <a:ext cx="8576610" cy="4299724"/>
          </a:xfrm>
          <a:ln>
            <a:solidFill>
              <a:srgbClr val="E2231A"/>
            </a:solidFill>
          </a:ln>
        </p:spPr>
        <p:txBody>
          <a:bodyPr>
            <a:noAutofit/>
          </a:bodyPr>
          <a:lstStyle/>
          <a:p>
            <a:r>
              <a:rPr lang="en-US" sz="1800" dirty="0"/>
              <a:t>Open the Lilly Mod 6 Exercise Template, tab: Lilly Mod 6 Ex. 1</a:t>
            </a:r>
            <a:endParaRPr lang="en-US" sz="1800" dirty="0" smtClean="0"/>
          </a:p>
          <a:p>
            <a:r>
              <a:rPr lang="en-US" sz="1800" dirty="0"/>
              <a:t>Open the </a:t>
            </a:r>
            <a:r>
              <a:rPr lang="en-US" sz="1800" dirty="0" smtClean="0"/>
              <a:t>“</a:t>
            </a:r>
            <a:r>
              <a:rPr lang="en-US" sz="1800" dirty="0" smtClean="0">
                <a:solidFill>
                  <a:srgbClr val="E2231A"/>
                </a:solidFill>
              </a:rPr>
              <a:t>ONC_CRF_SYST3001_V4_exercise.pdf</a:t>
            </a:r>
            <a:r>
              <a:rPr lang="en-US" sz="1800" dirty="0" smtClean="0"/>
              <a:t>” CRF or use the hard copy provided</a:t>
            </a:r>
            <a:endParaRPr lang="en-US" sz="1800" dirty="0"/>
          </a:p>
          <a:p>
            <a:r>
              <a:rPr lang="en-US" sz="1800" b="1" dirty="0"/>
              <a:t>Column </a:t>
            </a:r>
            <a:r>
              <a:rPr lang="en-US" sz="1800" b="1" dirty="0" smtClean="0"/>
              <a:t>CRF Variables: </a:t>
            </a:r>
            <a:r>
              <a:rPr lang="en-US" sz="1800" dirty="0" smtClean="0"/>
              <a:t>Enter the variables that are on the CRF - verbatim</a:t>
            </a:r>
          </a:p>
          <a:p>
            <a:r>
              <a:rPr lang="en-US" sz="1800" dirty="0" smtClean="0"/>
              <a:t>Open the DED “</a:t>
            </a:r>
            <a:r>
              <a:rPr lang="en-US" sz="1800" dirty="0">
                <a:solidFill>
                  <a:srgbClr val="E2231A"/>
                </a:solidFill>
              </a:rPr>
              <a:t>TA-DED_SYST3001_V6 </a:t>
            </a:r>
            <a:r>
              <a:rPr lang="en-US" sz="1800" dirty="0" smtClean="0">
                <a:solidFill>
                  <a:srgbClr val="E2231A"/>
                </a:solidFill>
              </a:rPr>
              <a:t>0.xls</a:t>
            </a:r>
            <a:r>
              <a:rPr lang="en-US" sz="1800" dirty="0" smtClean="0"/>
              <a:t>”</a:t>
            </a:r>
          </a:p>
          <a:p>
            <a:r>
              <a:rPr lang="en-US" sz="1800" b="1" dirty="0" smtClean="0"/>
              <a:t>Column DED/SDTM Alias:  </a:t>
            </a:r>
            <a:r>
              <a:rPr lang="en-US" sz="1800" dirty="0" smtClean="0"/>
              <a:t>Based on column CRF Variables, use the DED to map the CRF variables to SDTM variables (Hint, column Item OID = CRF Variable and SDTM Alias = SDTM Variable)</a:t>
            </a:r>
          </a:p>
          <a:p>
            <a:r>
              <a:rPr lang="en-US" sz="1800" dirty="0" smtClean="0"/>
              <a:t>Open the Lilly CM Standard “</a:t>
            </a:r>
            <a:r>
              <a:rPr lang="en-US" sz="1800" dirty="0" smtClean="0">
                <a:solidFill>
                  <a:srgbClr val="E2231A"/>
                </a:solidFill>
              </a:rPr>
              <a:t>Core_SDTM_CM_V2.xlsx”</a:t>
            </a:r>
          </a:p>
          <a:p>
            <a:r>
              <a:rPr lang="en-US" sz="1800" dirty="0" smtClean="0"/>
              <a:t>Determine which variables are </a:t>
            </a:r>
            <a:r>
              <a:rPr lang="en-US" sz="1800" u="sng" dirty="0" smtClean="0"/>
              <a:t>Required</a:t>
            </a:r>
            <a:r>
              <a:rPr lang="en-US" sz="1800" dirty="0" smtClean="0"/>
              <a:t> per Lilly </a:t>
            </a:r>
            <a:r>
              <a:rPr lang="en-US" sz="1800" u="sng" dirty="0" smtClean="0"/>
              <a:t>(</a:t>
            </a:r>
            <a:r>
              <a:rPr lang="en-US" sz="1800" dirty="0" smtClean="0"/>
              <a:t>Hint, use column </a:t>
            </a:r>
            <a:r>
              <a:rPr lang="en-US" sz="1800" u="sng" dirty="0" smtClean="0"/>
              <a:t>“Variable Required”)</a:t>
            </a:r>
          </a:p>
          <a:p>
            <a:r>
              <a:rPr lang="en-US" sz="1800" b="1" dirty="0" smtClean="0"/>
              <a:t>Lilly SDTM Column:  </a:t>
            </a:r>
            <a:r>
              <a:rPr lang="en-US" sz="1800" dirty="0" smtClean="0"/>
              <a:t>Copy all Lilly required variables from CM Standard</a:t>
            </a:r>
          </a:p>
          <a:p>
            <a:r>
              <a:rPr lang="en-US" sz="1800" b="1" dirty="0" smtClean="0"/>
              <a:t>On CRF/ Not on CRF Columns</a:t>
            </a:r>
            <a:r>
              <a:rPr lang="en-US" sz="1800" dirty="0" smtClean="0"/>
              <a:t>: List the Lilly Required Variables that are captured on the CRF, and those that are NOT captured on the CRF.</a:t>
            </a:r>
          </a:p>
          <a:p>
            <a:endParaRPr lang="en-US" sz="1700" dirty="0" smtClean="0"/>
          </a:p>
          <a:p>
            <a:endParaRPr lang="en-US" sz="1700" dirty="0" smtClean="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37</a:t>
            </a:fld>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3904590450"/>
              </p:ext>
            </p:extLst>
          </p:nvPr>
        </p:nvGraphicFramePr>
        <p:xfrm>
          <a:off x="621521" y="5741049"/>
          <a:ext cx="7943734" cy="744996"/>
        </p:xfrm>
        <a:graphic>
          <a:graphicData uri="http://schemas.openxmlformats.org/presentationml/2006/ole">
            <mc:AlternateContent xmlns:mc="http://schemas.openxmlformats.org/markup-compatibility/2006">
              <mc:Choice xmlns:v="urn:schemas-microsoft-com:vml" Requires="v">
                <p:oleObj spid="_x0000_s4165" name="Worksheet" r:id="rId4" imgW="8734447" imgH="819021" progId="Excel.Sheet.12">
                  <p:embed/>
                </p:oleObj>
              </mc:Choice>
              <mc:Fallback>
                <p:oleObj name="Worksheet" r:id="rId4" imgW="8734447" imgH="819021" progId="Excel.Sheet.12">
                  <p:embed/>
                  <p:pic>
                    <p:nvPicPr>
                      <p:cNvPr id="0" name=""/>
                      <p:cNvPicPr/>
                      <p:nvPr/>
                    </p:nvPicPr>
                    <p:blipFill>
                      <a:blip r:embed="rId5"/>
                      <a:stretch>
                        <a:fillRect/>
                      </a:stretch>
                    </p:blipFill>
                    <p:spPr>
                      <a:xfrm>
                        <a:off x="621521" y="5741049"/>
                        <a:ext cx="7943734" cy="744996"/>
                      </a:xfrm>
                      <a:prstGeom prst="rect">
                        <a:avLst/>
                      </a:prstGeom>
                    </p:spPr>
                  </p:pic>
                </p:oleObj>
              </mc:Fallback>
            </mc:AlternateContent>
          </a:graphicData>
        </a:graphic>
      </p:graphicFrame>
      <p:sp>
        <p:nvSpPr>
          <p:cNvPr id="7" name="TextBox 6"/>
          <p:cNvSpPr txBox="1"/>
          <p:nvPr/>
        </p:nvSpPr>
        <p:spPr>
          <a:xfrm>
            <a:off x="6300788" y="6486045"/>
            <a:ext cx="1990417" cy="369332"/>
          </a:xfrm>
          <a:prstGeom prst="rect">
            <a:avLst/>
          </a:prstGeom>
          <a:noFill/>
        </p:spPr>
        <p:txBody>
          <a:bodyPr wrap="none" rtlCol="0">
            <a:spAutoFit/>
          </a:bodyPr>
          <a:lstStyle/>
          <a:p>
            <a:r>
              <a:rPr lang="en-US" dirty="0" smtClean="0">
                <a:hlinkClick r:id="rId6" action="ppaction://hlinksldjump"/>
              </a:rPr>
              <a:t>Advance</a:t>
            </a:r>
            <a:r>
              <a:rPr lang="en-US" dirty="0" smtClean="0"/>
              <a:t> to Answer</a:t>
            </a:r>
            <a:endParaRPr lang="en-US" dirty="0"/>
          </a:p>
        </p:txBody>
      </p:sp>
    </p:spTree>
    <p:extLst>
      <p:ext uri="{BB962C8B-B14F-4D97-AF65-F5344CB8AC3E}">
        <p14:creationId xmlns:p14="http://schemas.microsoft.com/office/powerpoint/2010/main" val="8172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38</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394335394"/>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8220"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767944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39</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617069439"/>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13335"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3677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Content Placeholder 3"/>
          <p:cNvSpPr>
            <a:spLocks noGrp="1"/>
          </p:cNvSpPr>
          <p:nvPr>
            <p:ph idx="1"/>
          </p:nvPr>
        </p:nvSpPr>
        <p:spPr>
          <a:ln>
            <a:solidFill>
              <a:srgbClr val="E2231A"/>
            </a:solidFill>
          </a:ln>
        </p:spPr>
        <p:txBody>
          <a:bodyPr>
            <a:normAutofit/>
          </a:bodyPr>
          <a:lstStyle/>
          <a:p>
            <a:r>
              <a:rPr lang="en-US" sz="3000" dirty="0" smtClean="0"/>
              <a:t>Encourage participation to enhance learning in this hands-on workshop</a:t>
            </a:r>
          </a:p>
          <a:p>
            <a:r>
              <a:rPr lang="en-US" sz="3000" dirty="0" smtClean="0"/>
              <a:t>Provide </a:t>
            </a:r>
            <a:r>
              <a:rPr lang="en-US" sz="3000" dirty="0"/>
              <a:t>an overview of the </a:t>
            </a:r>
            <a:r>
              <a:rPr lang="en-US" sz="3000" dirty="0" smtClean="0"/>
              <a:t>Interventions Class </a:t>
            </a:r>
            <a:r>
              <a:rPr lang="en-US" sz="3000" dirty="0"/>
              <a:t>and key Interventions </a:t>
            </a:r>
            <a:r>
              <a:rPr lang="en-US" sz="3000" dirty="0" smtClean="0"/>
              <a:t>domains</a:t>
            </a:r>
            <a:endParaRPr lang="en-US" sz="3000" dirty="0"/>
          </a:p>
          <a:p>
            <a:r>
              <a:rPr lang="en-US" sz="3000" dirty="0" smtClean="0"/>
              <a:t>Participants </a:t>
            </a:r>
            <a:r>
              <a:rPr lang="en-US" sz="3000" dirty="0"/>
              <a:t>will be able to </a:t>
            </a:r>
            <a:r>
              <a:rPr lang="en-US" sz="3000" dirty="0" smtClean="0"/>
              <a:t>determine additional variables to include on a CRF and in the raw data based on an Interventions CRF, DED, and Lilly Standard</a:t>
            </a:r>
            <a:endParaRPr lang="en-US" dirty="0" smtClean="0"/>
          </a:p>
          <a:p>
            <a:endParaRPr lang="en-US" dirty="0" smtClean="0"/>
          </a:p>
        </p:txBody>
      </p:sp>
      <p:sp>
        <p:nvSpPr>
          <p:cNvPr id="7" name="Date Placeholder 6"/>
          <p:cNvSpPr>
            <a:spLocks noGrp="1"/>
          </p:cNvSpPr>
          <p:nvPr>
            <p:ph type="dt" sz="half" idx="10"/>
          </p:nvPr>
        </p:nvSpPr>
        <p:spPr/>
        <p:txBody>
          <a:bodyPr/>
          <a:lstStyle/>
          <a:p>
            <a:fld id="{8D9E3813-FB93-2A44-AC08-324D96C9FA92}" type="datetime1">
              <a:rPr lang="en-US" smtClean="0"/>
              <a:t>9/7/2016</a:t>
            </a:fld>
            <a:endParaRPr lang="en-US" dirty="0"/>
          </a:p>
        </p:txBody>
      </p:sp>
      <p:sp>
        <p:nvSpPr>
          <p:cNvPr id="8" name="Footer Placeholder 7"/>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11" name="Slide Number Placeholder 10"/>
          <p:cNvSpPr>
            <a:spLocks noGrp="1"/>
          </p:cNvSpPr>
          <p:nvPr>
            <p:ph type="sldNum" sz="quarter" idx="12"/>
          </p:nvPr>
        </p:nvSpPr>
        <p:spPr/>
        <p:txBody>
          <a:bodyPr/>
          <a:lstStyle/>
          <a:p>
            <a:fld id="{433333A3-4547-F444-B56E-77A7C57F984C}" type="slidenum">
              <a:rPr lang="en-US" smtClean="0"/>
              <a:pPr/>
              <a:t>4</a:t>
            </a:fld>
            <a:endParaRPr lang="en-US" dirty="0"/>
          </a:p>
        </p:txBody>
      </p:sp>
      <p:sp>
        <p:nvSpPr>
          <p:cNvPr id="3" name="TextBox 2"/>
          <p:cNvSpPr txBox="1"/>
          <p:nvPr/>
        </p:nvSpPr>
        <p:spPr>
          <a:xfrm>
            <a:off x="1621614" y="6558422"/>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819789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40</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079366174"/>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9241"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sp>
        <p:nvSpPr>
          <p:cNvPr id="14" name="TextBox 13"/>
          <p:cNvSpPr txBox="1"/>
          <p:nvPr/>
        </p:nvSpPr>
        <p:spPr>
          <a:xfrm>
            <a:off x="629392" y="2613471"/>
            <a:ext cx="582211" cy="369332"/>
          </a:xfrm>
          <a:prstGeom prst="rect">
            <a:avLst/>
          </a:prstGeom>
          <a:noFill/>
        </p:spPr>
        <p:txBody>
          <a:bodyPr wrap="none" rtlCol="0">
            <a:spAutoFit/>
          </a:bodyPr>
          <a:lstStyle/>
          <a:p>
            <a:r>
              <a:rPr lang="en-US" dirty="0" smtClean="0"/>
              <a:t>DED</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6"/>
          <a:stretch>
            <a:fillRect/>
          </a:stretch>
        </p:blipFill>
        <p:spPr>
          <a:xfrm>
            <a:off x="2398072" y="2647005"/>
            <a:ext cx="4581525" cy="990600"/>
          </a:xfrm>
          <a:prstGeom prst="rect">
            <a:avLst/>
          </a:prstGeom>
        </p:spPr>
      </p:pic>
      <p:sp>
        <p:nvSpPr>
          <p:cNvPr id="16" name="Left Arrow 15"/>
          <p:cNvSpPr/>
          <p:nvPr/>
        </p:nvSpPr>
        <p:spPr>
          <a:xfrm>
            <a:off x="6629275" y="325585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935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41</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851268506"/>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10265"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sp>
        <p:nvSpPr>
          <p:cNvPr id="14" name="TextBox 13"/>
          <p:cNvSpPr txBox="1"/>
          <p:nvPr/>
        </p:nvSpPr>
        <p:spPr>
          <a:xfrm>
            <a:off x="629392" y="2613471"/>
            <a:ext cx="582211" cy="369332"/>
          </a:xfrm>
          <a:prstGeom prst="rect">
            <a:avLst/>
          </a:prstGeom>
          <a:noFill/>
        </p:spPr>
        <p:txBody>
          <a:bodyPr wrap="none" rtlCol="0">
            <a:spAutoFit/>
          </a:bodyPr>
          <a:lstStyle/>
          <a:p>
            <a:r>
              <a:rPr lang="en-US" dirty="0" smtClean="0"/>
              <a:t>DED</a:t>
            </a:r>
            <a:endParaRPr lang="en-US" dirty="0"/>
          </a:p>
        </p:txBody>
      </p:sp>
      <p:sp>
        <p:nvSpPr>
          <p:cNvPr id="15" name="TextBox 14"/>
          <p:cNvSpPr txBox="1"/>
          <p:nvPr/>
        </p:nvSpPr>
        <p:spPr>
          <a:xfrm>
            <a:off x="538930" y="3741983"/>
            <a:ext cx="1815369" cy="369332"/>
          </a:xfrm>
          <a:prstGeom prst="rect">
            <a:avLst/>
          </a:prstGeom>
          <a:noFill/>
        </p:spPr>
        <p:txBody>
          <a:bodyPr wrap="none" rtlCol="0">
            <a:spAutoFit/>
          </a:bodyPr>
          <a:lstStyle/>
          <a:p>
            <a:r>
              <a:rPr lang="en-US" dirty="0" smtClean="0"/>
              <a:t>Lilly CM Standard</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6"/>
          <a:stretch>
            <a:fillRect/>
          </a:stretch>
        </p:blipFill>
        <p:spPr>
          <a:xfrm>
            <a:off x="2398072" y="2647005"/>
            <a:ext cx="4581525" cy="990600"/>
          </a:xfrm>
          <a:prstGeom prst="rect">
            <a:avLst/>
          </a:prstGeom>
        </p:spPr>
      </p:pic>
      <p:sp>
        <p:nvSpPr>
          <p:cNvPr id="16" name="Left Arrow 15"/>
          <p:cNvSpPr/>
          <p:nvPr/>
        </p:nvSpPr>
        <p:spPr>
          <a:xfrm>
            <a:off x="6629275" y="325585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7"/>
          <a:stretch>
            <a:fillRect/>
          </a:stretch>
        </p:blipFill>
        <p:spPr>
          <a:xfrm>
            <a:off x="2398072" y="3801868"/>
            <a:ext cx="4095750" cy="847725"/>
          </a:xfrm>
          <a:prstGeom prst="rect">
            <a:avLst/>
          </a:prstGeom>
        </p:spPr>
      </p:pic>
      <p:sp>
        <p:nvSpPr>
          <p:cNvPr id="17" name="Left Arrow 16"/>
          <p:cNvSpPr/>
          <p:nvPr/>
        </p:nvSpPr>
        <p:spPr>
          <a:xfrm>
            <a:off x="4243066" y="405258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96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42</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70687901"/>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14359"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sp>
        <p:nvSpPr>
          <p:cNvPr id="14" name="TextBox 13"/>
          <p:cNvSpPr txBox="1"/>
          <p:nvPr/>
        </p:nvSpPr>
        <p:spPr>
          <a:xfrm>
            <a:off x="629392" y="2613471"/>
            <a:ext cx="582211" cy="369332"/>
          </a:xfrm>
          <a:prstGeom prst="rect">
            <a:avLst/>
          </a:prstGeom>
          <a:noFill/>
        </p:spPr>
        <p:txBody>
          <a:bodyPr wrap="none" rtlCol="0">
            <a:spAutoFit/>
          </a:bodyPr>
          <a:lstStyle/>
          <a:p>
            <a:r>
              <a:rPr lang="en-US" dirty="0" smtClean="0"/>
              <a:t>DED</a:t>
            </a:r>
            <a:endParaRPr lang="en-US" dirty="0"/>
          </a:p>
        </p:txBody>
      </p:sp>
      <p:sp>
        <p:nvSpPr>
          <p:cNvPr id="15" name="TextBox 14"/>
          <p:cNvSpPr txBox="1"/>
          <p:nvPr/>
        </p:nvSpPr>
        <p:spPr>
          <a:xfrm>
            <a:off x="538930" y="3741983"/>
            <a:ext cx="1815369" cy="369332"/>
          </a:xfrm>
          <a:prstGeom prst="rect">
            <a:avLst/>
          </a:prstGeom>
          <a:noFill/>
        </p:spPr>
        <p:txBody>
          <a:bodyPr wrap="none" rtlCol="0">
            <a:spAutoFit/>
          </a:bodyPr>
          <a:lstStyle/>
          <a:p>
            <a:r>
              <a:rPr lang="en-US" dirty="0" smtClean="0"/>
              <a:t>Lilly CM Standard</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6"/>
          <a:stretch>
            <a:fillRect/>
          </a:stretch>
        </p:blipFill>
        <p:spPr>
          <a:xfrm>
            <a:off x="2398072" y="2647005"/>
            <a:ext cx="4581525" cy="990600"/>
          </a:xfrm>
          <a:prstGeom prst="rect">
            <a:avLst/>
          </a:prstGeom>
        </p:spPr>
      </p:pic>
      <p:sp>
        <p:nvSpPr>
          <p:cNvPr id="16" name="Left Arrow 15"/>
          <p:cNvSpPr/>
          <p:nvPr/>
        </p:nvSpPr>
        <p:spPr>
          <a:xfrm>
            <a:off x="6629275" y="325585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7"/>
          <a:stretch>
            <a:fillRect/>
          </a:stretch>
        </p:blipFill>
        <p:spPr>
          <a:xfrm>
            <a:off x="2398072" y="3801868"/>
            <a:ext cx="4095750" cy="847725"/>
          </a:xfrm>
          <a:prstGeom prst="rect">
            <a:avLst/>
          </a:prstGeom>
        </p:spPr>
      </p:pic>
      <p:sp>
        <p:nvSpPr>
          <p:cNvPr id="17" name="Left Arrow 16"/>
          <p:cNvSpPr/>
          <p:nvPr/>
        </p:nvSpPr>
        <p:spPr>
          <a:xfrm>
            <a:off x="4243066" y="405258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920497" y="5770132"/>
            <a:ext cx="7602530" cy="646331"/>
          </a:xfrm>
          <a:prstGeom prst="rect">
            <a:avLst/>
          </a:prstGeom>
          <a:noFill/>
        </p:spPr>
        <p:txBody>
          <a:bodyPr wrap="none" rtlCol="0">
            <a:spAutoFit/>
          </a:bodyPr>
          <a:lstStyle/>
          <a:p>
            <a:r>
              <a:rPr lang="en-US" dirty="0" smtClean="0"/>
              <a:t>Is the variable in “Lilly Required” on the CRF or not on the CRF? </a:t>
            </a:r>
            <a:endParaRPr lang="en-US" dirty="0"/>
          </a:p>
          <a:p>
            <a:r>
              <a:rPr lang="en-US" dirty="0" smtClean="0"/>
              <a:t>	Enter the variable into one of the last 2 columns depending on the answer.</a:t>
            </a:r>
            <a:endParaRPr lang="en-US" dirty="0"/>
          </a:p>
        </p:txBody>
      </p:sp>
    </p:spTree>
    <p:extLst>
      <p:ext uri="{BB962C8B-B14F-4D97-AF65-F5344CB8AC3E}">
        <p14:creationId xmlns:p14="http://schemas.microsoft.com/office/powerpoint/2010/main" val="3242694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 First Variable</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43</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818166731"/>
              </p:ext>
            </p:extLst>
          </p:nvPr>
        </p:nvGraphicFramePr>
        <p:xfrm>
          <a:off x="276039" y="4899783"/>
          <a:ext cx="8734425" cy="819150"/>
        </p:xfrm>
        <a:graphic>
          <a:graphicData uri="http://schemas.openxmlformats.org/presentationml/2006/ole">
            <mc:AlternateContent xmlns:mc="http://schemas.openxmlformats.org/markup-compatibility/2006">
              <mc:Choice xmlns:v="urn:schemas-microsoft-com:vml" Requires="v">
                <p:oleObj spid="_x0000_s11288" name="Worksheet" r:id="rId3" imgW="8734447" imgH="819021" progId="Excel.Sheet.12">
                  <p:embed/>
                </p:oleObj>
              </mc:Choice>
              <mc:Fallback>
                <p:oleObj name="Worksheet" r:id="rId3" imgW="8734447" imgH="819021" progId="Excel.Sheet.12">
                  <p:embed/>
                  <p:pic>
                    <p:nvPicPr>
                      <p:cNvPr id="0" name=""/>
                      <p:cNvPicPr/>
                      <p:nvPr/>
                    </p:nvPicPr>
                    <p:blipFill>
                      <a:blip r:embed="rId4"/>
                      <a:stretch>
                        <a:fillRect/>
                      </a:stretch>
                    </p:blipFill>
                    <p:spPr>
                      <a:xfrm>
                        <a:off x="276039" y="4899783"/>
                        <a:ext cx="8734425" cy="819150"/>
                      </a:xfrm>
                      <a:prstGeom prst="rect">
                        <a:avLst/>
                      </a:prstGeom>
                    </p:spPr>
                  </p:pic>
                </p:oleObj>
              </mc:Fallback>
            </mc:AlternateContent>
          </a:graphicData>
        </a:graphic>
      </p:graphicFrame>
      <p:sp>
        <p:nvSpPr>
          <p:cNvPr id="13" name="TextBox 12"/>
          <p:cNvSpPr txBox="1"/>
          <p:nvPr/>
        </p:nvSpPr>
        <p:spPr>
          <a:xfrm>
            <a:off x="629392" y="1651032"/>
            <a:ext cx="538930" cy="369332"/>
          </a:xfrm>
          <a:prstGeom prst="rect">
            <a:avLst/>
          </a:prstGeom>
          <a:noFill/>
        </p:spPr>
        <p:txBody>
          <a:bodyPr wrap="none" rtlCol="0">
            <a:spAutoFit/>
          </a:bodyPr>
          <a:lstStyle/>
          <a:p>
            <a:r>
              <a:rPr lang="en-US" dirty="0" smtClean="0"/>
              <a:t>CRF</a:t>
            </a:r>
            <a:endParaRPr lang="en-US" dirty="0"/>
          </a:p>
        </p:txBody>
      </p:sp>
      <p:sp>
        <p:nvSpPr>
          <p:cNvPr id="14" name="TextBox 13"/>
          <p:cNvSpPr txBox="1"/>
          <p:nvPr/>
        </p:nvSpPr>
        <p:spPr>
          <a:xfrm>
            <a:off x="629392" y="2613471"/>
            <a:ext cx="582211" cy="369332"/>
          </a:xfrm>
          <a:prstGeom prst="rect">
            <a:avLst/>
          </a:prstGeom>
          <a:noFill/>
        </p:spPr>
        <p:txBody>
          <a:bodyPr wrap="none" rtlCol="0">
            <a:spAutoFit/>
          </a:bodyPr>
          <a:lstStyle/>
          <a:p>
            <a:r>
              <a:rPr lang="en-US" dirty="0" smtClean="0"/>
              <a:t>DED</a:t>
            </a:r>
            <a:endParaRPr lang="en-US" dirty="0"/>
          </a:p>
        </p:txBody>
      </p:sp>
      <p:sp>
        <p:nvSpPr>
          <p:cNvPr id="15" name="TextBox 14"/>
          <p:cNvSpPr txBox="1"/>
          <p:nvPr/>
        </p:nvSpPr>
        <p:spPr>
          <a:xfrm>
            <a:off x="538930" y="3741983"/>
            <a:ext cx="1815369" cy="369332"/>
          </a:xfrm>
          <a:prstGeom prst="rect">
            <a:avLst/>
          </a:prstGeom>
          <a:noFill/>
        </p:spPr>
        <p:txBody>
          <a:bodyPr wrap="none" rtlCol="0">
            <a:spAutoFit/>
          </a:bodyPr>
          <a:lstStyle/>
          <a:p>
            <a:r>
              <a:rPr lang="en-US" dirty="0" smtClean="0"/>
              <a:t>Lilly CM Standard</a:t>
            </a:r>
            <a:endParaRPr lang="en-US" dirty="0"/>
          </a:p>
        </p:txBody>
      </p:sp>
      <p:pic>
        <p:nvPicPr>
          <p:cNvPr id="19" name="Picture 18"/>
          <p:cNvPicPr>
            <a:picLocks noChangeAspect="1"/>
          </p:cNvPicPr>
          <p:nvPr/>
        </p:nvPicPr>
        <p:blipFill rotWithShape="1">
          <a:blip r:embed="rId5"/>
          <a:srcRect l="1949" t="75141" r="16836" b="-1007"/>
          <a:stretch/>
        </p:blipFill>
        <p:spPr>
          <a:xfrm>
            <a:off x="2398072" y="1560377"/>
            <a:ext cx="4948052" cy="1034258"/>
          </a:xfrm>
          <a:prstGeom prst="rect">
            <a:avLst/>
          </a:prstGeom>
        </p:spPr>
      </p:pic>
      <p:sp>
        <p:nvSpPr>
          <p:cNvPr id="9" name="Left Arrow 8"/>
          <p:cNvSpPr/>
          <p:nvPr/>
        </p:nvSpPr>
        <p:spPr>
          <a:xfrm>
            <a:off x="4872098" y="1843824"/>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6"/>
          <a:stretch>
            <a:fillRect/>
          </a:stretch>
        </p:blipFill>
        <p:spPr>
          <a:xfrm>
            <a:off x="2398072" y="2647005"/>
            <a:ext cx="4581525" cy="990600"/>
          </a:xfrm>
          <a:prstGeom prst="rect">
            <a:avLst/>
          </a:prstGeom>
        </p:spPr>
      </p:pic>
      <p:sp>
        <p:nvSpPr>
          <p:cNvPr id="16" name="Left Arrow 15"/>
          <p:cNvSpPr/>
          <p:nvPr/>
        </p:nvSpPr>
        <p:spPr>
          <a:xfrm>
            <a:off x="6629275" y="325585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7"/>
          <a:stretch>
            <a:fillRect/>
          </a:stretch>
        </p:blipFill>
        <p:spPr>
          <a:xfrm>
            <a:off x="2398072" y="3801868"/>
            <a:ext cx="4095750" cy="847725"/>
          </a:xfrm>
          <a:prstGeom prst="rect">
            <a:avLst/>
          </a:prstGeom>
        </p:spPr>
      </p:pic>
      <p:sp>
        <p:nvSpPr>
          <p:cNvPr id="17" name="Left Arrow 16"/>
          <p:cNvSpPr/>
          <p:nvPr/>
        </p:nvSpPr>
        <p:spPr>
          <a:xfrm>
            <a:off x="4243066" y="4052583"/>
            <a:ext cx="700644" cy="173147"/>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920497" y="5770132"/>
            <a:ext cx="7841186" cy="646331"/>
          </a:xfrm>
          <a:prstGeom prst="rect">
            <a:avLst/>
          </a:prstGeom>
          <a:noFill/>
        </p:spPr>
        <p:txBody>
          <a:bodyPr wrap="none" rtlCol="0">
            <a:spAutoFit/>
          </a:bodyPr>
          <a:lstStyle/>
          <a:p>
            <a:r>
              <a:rPr lang="en-US" dirty="0" smtClean="0"/>
              <a:t>Continue entering the CRF variables from the CRF and all the Lilly SDTM Required </a:t>
            </a:r>
          </a:p>
          <a:p>
            <a:r>
              <a:rPr lang="en-US" dirty="0" smtClean="0"/>
              <a:t>variables per the Lilly Standard.</a:t>
            </a:r>
            <a:endParaRPr lang="en-US" dirty="0"/>
          </a:p>
        </p:txBody>
      </p:sp>
    </p:spTree>
    <p:extLst>
      <p:ext uri="{BB962C8B-B14F-4D97-AF65-F5344CB8AC3E}">
        <p14:creationId xmlns:p14="http://schemas.microsoft.com/office/powerpoint/2010/main" val="1161083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Exercise #1 –Step by </a:t>
            </a:r>
            <a:r>
              <a:rPr lang="en-US" dirty="0"/>
              <a:t>Step</a:t>
            </a:r>
          </a:p>
        </p:txBody>
      </p:sp>
      <p:sp>
        <p:nvSpPr>
          <p:cNvPr id="3" name="Content Placeholder 2"/>
          <p:cNvSpPr>
            <a:spLocks noGrp="1"/>
          </p:cNvSpPr>
          <p:nvPr>
            <p:ph idx="1"/>
          </p:nvPr>
        </p:nvSpPr>
        <p:spPr>
          <a:xfrm>
            <a:off x="347471" y="1420509"/>
            <a:ext cx="8576610" cy="4299724"/>
          </a:xfrm>
          <a:ln>
            <a:solidFill>
              <a:srgbClr val="E2231A"/>
            </a:solidFill>
          </a:ln>
        </p:spPr>
        <p:txBody>
          <a:bodyPr>
            <a:noAutofit/>
          </a:bodyPr>
          <a:lstStyle/>
          <a:p>
            <a:r>
              <a:rPr lang="en-US" sz="1800" dirty="0"/>
              <a:t>Open the Lilly Mod 6 Exercise Template, tab: Lilly Mod 6 Ex. 1</a:t>
            </a:r>
            <a:endParaRPr lang="en-US" sz="1800" dirty="0" smtClean="0"/>
          </a:p>
          <a:p>
            <a:r>
              <a:rPr lang="en-US" sz="1800" dirty="0"/>
              <a:t>Open the </a:t>
            </a:r>
            <a:r>
              <a:rPr lang="en-US" sz="1800" dirty="0" smtClean="0"/>
              <a:t>“</a:t>
            </a:r>
            <a:r>
              <a:rPr lang="en-US" sz="1800" dirty="0" smtClean="0">
                <a:solidFill>
                  <a:srgbClr val="E2231A"/>
                </a:solidFill>
              </a:rPr>
              <a:t>ONC_CRF_SYST3001_V4_exercise.pdf</a:t>
            </a:r>
            <a:r>
              <a:rPr lang="en-US" sz="1800" dirty="0" smtClean="0"/>
              <a:t>” CRF or use the hard copy provided</a:t>
            </a:r>
            <a:endParaRPr lang="en-US" sz="1800" dirty="0"/>
          </a:p>
          <a:p>
            <a:r>
              <a:rPr lang="en-US" sz="1800" b="1" dirty="0"/>
              <a:t>Column </a:t>
            </a:r>
            <a:r>
              <a:rPr lang="en-US" sz="1800" b="1" dirty="0" smtClean="0"/>
              <a:t>CRF Variables: </a:t>
            </a:r>
            <a:r>
              <a:rPr lang="en-US" sz="1800" dirty="0" smtClean="0"/>
              <a:t>Enter the variables that are on the CRF - verbatim</a:t>
            </a:r>
          </a:p>
          <a:p>
            <a:r>
              <a:rPr lang="en-US" sz="1800" dirty="0" smtClean="0"/>
              <a:t>Open the DED “</a:t>
            </a:r>
            <a:r>
              <a:rPr lang="en-US" sz="1800" dirty="0">
                <a:solidFill>
                  <a:srgbClr val="E2231A"/>
                </a:solidFill>
              </a:rPr>
              <a:t>TA-DED_SYST3001_V6 </a:t>
            </a:r>
            <a:r>
              <a:rPr lang="en-US" sz="1800" dirty="0" smtClean="0">
                <a:solidFill>
                  <a:srgbClr val="E2231A"/>
                </a:solidFill>
              </a:rPr>
              <a:t>0.xls</a:t>
            </a:r>
            <a:r>
              <a:rPr lang="en-US" sz="1800" dirty="0" smtClean="0"/>
              <a:t>”</a:t>
            </a:r>
          </a:p>
          <a:p>
            <a:r>
              <a:rPr lang="en-US" sz="1800" b="1" dirty="0" smtClean="0"/>
              <a:t>Column DED/SDTM Alias:  </a:t>
            </a:r>
            <a:r>
              <a:rPr lang="en-US" sz="1800" dirty="0" smtClean="0"/>
              <a:t>Based on column CRF Variables, use the DED to map the CRF variables to SDTM variables (Hint, column Item OID = CRF Variable and SDTM Alias = SDTM Variable)</a:t>
            </a:r>
          </a:p>
          <a:p>
            <a:r>
              <a:rPr lang="en-US" sz="1800" dirty="0" smtClean="0"/>
              <a:t>Open the Lilly CM Standard “</a:t>
            </a:r>
            <a:r>
              <a:rPr lang="en-US" sz="1800" dirty="0" smtClean="0">
                <a:solidFill>
                  <a:srgbClr val="E2231A"/>
                </a:solidFill>
              </a:rPr>
              <a:t>Core_SDTM_CM_V2.xlsx”</a:t>
            </a:r>
          </a:p>
          <a:p>
            <a:r>
              <a:rPr lang="en-US" sz="1800" dirty="0" smtClean="0"/>
              <a:t>Determine which variables are </a:t>
            </a:r>
            <a:r>
              <a:rPr lang="en-US" sz="1800" u="sng" dirty="0" smtClean="0"/>
              <a:t>Required</a:t>
            </a:r>
            <a:r>
              <a:rPr lang="en-US" sz="1800" dirty="0" smtClean="0"/>
              <a:t> per Lilly </a:t>
            </a:r>
            <a:r>
              <a:rPr lang="en-US" sz="1800" u="sng" dirty="0" smtClean="0"/>
              <a:t>(</a:t>
            </a:r>
            <a:r>
              <a:rPr lang="en-US" sz="1800" dirty="0" smtClean="0"/>
              <a:t>Hint, use column </a:t>
            </a:r>
            <a:r>
              <a:rPr lang="en-US" sz="1800" u="sng" dirty="0" smtClean="0"/>
              <a:t>“Variable Required”)</a:t>
            </a:r>
          </a:p>
          <a:p>
            <a:r>
              <a:rPr lang="en-US" sz="1800" b="1" dirty="0" smtClean="0"/>
              <a:t>Lilly SDTM Column:  </a:t>
            </a:r>
            <a:r>
              <a:rPr lang="en-US" sz="1800" dirty="0" smtClean="0"/>
              <a:t>Copy all Lilly required variables from CM Standard</a:t>
            </a:r>
          </a:p>
          <a:p>
            <a:r>
              <a:rPr lang="en-US" sz="1800" b="1" dirty="0" smtClean="0"/>
              <a:t>On CRF/ Not on CRF Columns</a:t>
            </a:r>
            <a:r>
              <a:rPr lang="en-US" sz="1800" dirty="0" smtClean="0"/>
              <a:t>: List the Lilly Required Variables that are captured on the CRF, and those that are NOT captured on the CRF.</a:t>
            </a:r>
          </a:p>
          <a:p>
            <a:endParaRPr lang="en-US" sz="1700" dirty="0" smtClean="0"/>
          </a:p>
          <a:p>
            <a:endParaRPr lang="en-US" sz="1700" dirty="0" smtClean="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44</a:t>
            </a:fld>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3904590450"/>
              </p:ext>
            </p:extLst>
          </p:nvPr>
        </p:nvGraphicFramePr>
        <p:xfrm>
          <a:off x="621521" y="5741049"/>
          <a:ext cx="7943734" cy="744996"/>
        </p:xfrm>
        <a:graphic>
          <a:graphicData uri="http://schemas.openxmlformats.org/presentationml/2006/ole">
            <mc:AlternateContent xmlns:mc="http://schemas.openxmlformats.org/markup-compatibility/2006">
              <mc:Choice xmlns:v="urn:schemas-microsoft-com:vml" Requires="v">
                <p:oleObj spid="_x0000_s24580" name="Worksheet" r:id="rId4" imgW="8734447" imgH="819021" progId="Excel.Sheet.12">
                  <p:embed/>
                </p:oleObj>
              </mc:Choice>
              <mc:Fallback>
                <p:oleObj name="Worksheet" r:id="rId4" imgW="8734447" imgH="819021" progId="Excel.Sheet.12">
                  <p:embed/>
                  <p:pic>
                    <p:nvPicPr>
                      <p:cNvPr id="0" name=""/>
                      <p:cNvPicPr/>
                      <p:nvPr/>
                    </p:nvPicPr>
                    <p:blipFill>
                      <a:blip r:embed="rId5"/>
                      <a:stretch>
                        <a:fillRect/>
                      </a:stretch>
                    </p:blipFill>
                    <p:spPr>
                      <a:xfrm>
                        <a:off x="621521" y="5741049"/>
                        <a:ext cx="7943734" cy="744996"/>
                      </a:xfrm>
                      <a:prstGeom prst="rect">
                        <a:avLst/>
                      </a:prstGeom>
                    </p:spPr>
                  </p:pic>
                </p:oleObj>
              </mc:Fallback>
            </mc:AlternateContent>
          </a:graphicData>
        </a:graphic>
      </p:graphicFrame>
      <p:sp>
        <p:nvSpPr>
          <p:cNvPr id="7" name="TextBox 6"/>
          <p:cNvSpPr txBox="1"/>
          <p:nvPr/>
        </p:nvSpPr>
        <p:spPr>
          <a:xfrm>
            <a:off x="6300788" y="6486045"/>
            <a:ext cx="1990417" cy="369332"/>
          </a:xfrm>
          <a:prstGeom prst="rect">
            <a:avLst/>
          </a:prstGeom>
          <a:noFill/>
        </p:spPr>
        <p:txBody>
          <a:bodyPr wrap="none" rtlCol="0">
            <a:spAutoFit/>
          </a:bodyPr>
          <a:lstStyle/>
          <a:p>
            <a:r>
              <a:rPr lang="en-US" dirty="0" smtClean="0">
                <a:hlinkClick r:id="rId6" action="ppaction://hlinksldjump"/>
              </a:rPr>
              <a:t>Advance</a:t>
            </a:r>
            <a:r>
              <a:rPr lang="en-US" dirty="0" smtClean="0"/>
              <a:t> to Answer</a:t>
            </a:r>
            <a:endParaRPr lang="en-US" dirty="0"/>
          </a:p>
        </p:txBody>
      </p:sp>
    </p:spTree>
    <p:extLst>
      <p:ext uri="{BB962C8B-B14F-4D97-AF65-F5344CB8AC3E}">
        <p14:creationId xmlns:p14="http://schemas.microsoft.com/office/powerpoint/2010/main" val="4284791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45</a:t>
            </a:fld>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022152208"/>
              </p:ext>
            </p:extLst>
          </p:nvPr>
        </p:nvGraphicFramePr>
        <p:xfrm>
          <a:off x="457306" y="1517650"/>
          <a:ext cx="8382000" cy="4410075"/>
        </p:xfrm>
        <a:graphic>
          <a:graphicData uri="http://schemas.openxmlformats.org/presentationml/2006/ole">
            <mc:AlternateContent xmlns:mc="http://schemas.openxmlformats.org/markup-compatibility/2006">
              <mc:Choice xmlns:v="urn:schemas-microsoft-com:vml" Requires="v">
                <p:oleObj spid="_x0000_s5188" name="Worksheet" r:id="rId4" imgW="8382026" imgH="4410011" progId="Excel.Sheet.12">
                  <p:embed/>
                </p:oleObj>
              </mc:Choice>
              <mc:Fallback>
                <p:oleObj name="Worksheet" r:id="rId4" imgW="8382026" imgH="4410011" progId="Excel.Sheet.12">
                  <p:embed/>
                  <p:pic>
                    <p:nvPicPr>
                      <p:cNvPr id="0" name=""/>
                      <p:cNvPicPr/>
                      <p:nvPr/>
                    </p:nvPicPr>
                    <p:blipFill>
                      <a:blip r:embed="rId5"/>
                      <a:stretch>
                        <a:fillRect/>
                      </a:stretch>
                    </p:blipFill>
                    <p:spPr>
                      <a:xfrm>
                        <a:off x="457306" y="1517650"/>
                        <a:ext cx="8382000" cy="4410075"/>
                      </a:xfrm>
                      <a:prstGeom prst="rect">
                        <a:avLst/>
                      </a:prstGeom>
                    </p:spPr>
                  </p:pic>
                </p:oleObj>
              </mc:Fallback>
            </mc:AlternateContent>
          </a:graphicData>
        </a:graphic>
      </p:graphicFrame>
      <p:sp>
        <p:nvSpPr>
          <p:cNvPr id="7" name="TextBox 6"/>
          <p:cNvSpPr txBox="1"/>
          <p:nvPr/>
        </p:nvSpPr>
        <p:spPr>
          <a:xfrm>
            <a:off x="6553200" y="6007650"/>
            <a:ext cx="2229649" cy="369332"/>
          </a:xfrm>
          <a:prstGeom prst="rect">
            <a:avLst/>
          </a:prstGeom>
          <a:noFill/>
        </p:spPr>
        <p:txBody>
          <a:bodyPr wrap="none" rtlCol="0">
            <a:spAutoFit/>
          </a:bodyPr>
          <a:lstStyle/>
          <a:p>
            <a:r>
              <a:rPr lang="en-US" dirty="0" smtClean="0">
                <a:hlinkClick r:id="rId6" action="ppaction://hlinksldjump"/>
              </a:rPr>
              <a:t>Return</a:t>
            </a:r>
            <a:r>
              <a:rPr lang="en-US" dirty="0" smtClean="0"/>
              <a:t> to Instructions</a:t>
            </a:r>
            <a:endParaRPr lang="en-US" dirty="0"/>
          </a:p>
        </p:txBody>
      </p:sp>
    </p:spTree>
    <p:extLst>
      <p:ext uri="{BB962C8B-B14F-4D97-AF65-F5344CB8AC3E}">
        <p14:creationId xmlns:p14="http://schemas.microsoft.com/office/powerpoint/2010/main" val="255878840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Lilly Module 6 Exercise </a:t>
            </a:r>
            <a:r>
              <a:rPr lang="en-US" dirty="0" smtClean="0"/>
              <a:t>#2</a:t>
            </a:r>
            <a:br>
              <a:rPr lang="en-US" dirty="0" smtClean="0"/>
            </a:br>
            <a:endParaRPr lang="en-US" dirty="0"/>
          </a:p>
        </p:txBody>
      </p:sp>
    </p:spTree>
    <p:extLst>
      <p:ext uri="{BB962C8B-B14F-4D97-AF65-F5344CB8AC3E}">
        <p14:creationId xmlns:p14="http://schemas.microsoft.com/office/powerpoint/2010/main" val="824194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Lilly </a:t>
            </a:r>
            <a:r>
              <a:rPr lang="en-US" dirty="0"/>
              <a:t>Mod </a:t>
            </a:r>
            <a:r>
              <a:rPr lang="en-US" dirty="0" smtClean="0"/>
              <a:t>6 </a:t>
            </a:r>
            <a:r>
              <a:rPr lang="en-US" dirty="0"/>
              <a:t>Exercise </a:t>
            </a:r>
            <a:r>
              <a:rPr lang="en-US" dirty="0" smtClean="0"/>
              <a:t>#2</a:t>
            </a:r>
            <a:endParaRPr lang="en-US" dirty="0"/>
          </a:p>
        </p:txBody>
      </p:sp>
      <p:sp>
        <p:nvSpPr>
          <p:cNvPr id="3" name="Content Placeholder 2"/>
          <p:cNvSpPr>
            <a:spLocks noGrp="1"/>
          </p:cNvSpPr>
          <p:nvPr>
            <p:ph idx="1"/>
          </p:nvPr>
        </p:nvSpPr>
        <p:spPr>
          <a:xfrm>
            <a:off x="347471" y="1488532"/>
            <a:ext cx="8491835" cy="4669672"/>
          </a:xfrm>
          <a:ln>
            <a:solidFill>
              <a:srgbClr val="E2231A"/>
            </a:solidFill>
          </a:ln>
        </p:spPr>
        <p:txBody>
          <a:bodyPr>
            <a:normAutofit/>
          </a:bodyPr>
          <a:lstStyle/>
          <a:p>
            <a:pPr marL="0" indent="0">
              <a:buNone/>
            </a:pPr>
            <a:r>
              <a:rPr lang="en-US" sz="2000" u="sng" dirty="0"/>
              <a:t>Resources:</a:t>
            </a:r>
          </a:p>
          <a:p>
            <a:r>
              <a:rPr lang="en-US" sz="2000" dirty="0"/>
              <a:t>Use “Lilly Mod </a:t>
            </a:r>
            <a:r>
              <a:rPr lang="en-US" sz="2000" dirty="0" smtClean="0"/>
              <a:t>6 Exercise</a:t>
            </a:r>
            <a:r>
              <a:rPr lang="en-US" sz="2000" dirty="0"/>
              <a:t>” template (</a:t>
            </a:r>
            <a:r>
              <a:rPr lang="en-US" sz="2000" dirty="0">
                <a:solidFill>
                  <a:srgbClr val="E2231A"/>
                </a:solidFill>
              </a:rPr>
              <a:t>Lilly Mod </a:t>
            </a:r>
            <a:r>
              <a:rPr lang="en-US" sz="2000" dirty="0" smtClean="0">
                <a:solidFill>
                  <a:srgbClr val="E2231A"/>
                </a:solidFill>
              </a:rPr>
              <a:t>6 </a:t>
            </a:r>
            <a:r>
              <a:rPr lang="en-US" sz="2000" dirty="0">
                <a:solidFill>
                  <a:srgbClr val="E2231A"/>
                </a:solidFill>
              </a:rPr>
              <a:t>Ex. </a:t>
            </a:r>
            <a:r>
              <a:rPr lang="en-US" sz="2000" dirty="0" smtClean="0">
                <a:solidFill>
                  <a:srgbClr val="E2231A"/>
                </a:solidFill>
              </a:rPr>
              <a:t>2 </a:t>
            </a:r>
            <a:r>
              <a:rPr lang="en-US" sz="2000" dirty="0">
                <a:solidFill>
                  <a:srgbClr val="E2231A"/>
                </a:solidFill>
              </a:rPr>
              <a:t>tab</a:t>
            </a:r>
            <a:r>
              <a:rPr lang="en-US" sz="2000" dirty="0" smtClean="0"/>
              <a:t>)</a:t>
            </a:r>
          </a:p>
          <a:p>
            <a:r>
              <a:rPr lang="en-US" sz="2000" dirty="0" smtClean="0"/>
              <a:t>Lilly DED </a:t>
            </a:r>
            <a:r>
              <a:rPr lang="en-US" sz="2000" dirty="0"/>
              <a:t>(</a:t>
            </a:r>
            <a:r>
              <a:rPr lang="en-US" sz="2000" dirty="0">
                <a:solidFill>
                  <a:srgbClr val="E2231A"/>
                </a:solidFill>
              </a:rPr>
              <a:t>TA-DED_SYST3001_V6 0.xls</a:t>
            </a:r>
            <a:r>
              <a:rPr lang="en-US" sz="2000" dirty="0" smtClean="0"/>
              <a:t>)</a:t>
            </a:r>
          </a:p>
          <a:p>
            <a:pPr marL="0" indent="0">
              <a:buNone/>
            </a:pPr>
            <a:endParaRPr lang="en-US" sz="2000" dirty="0">
              <a:solidFill>
                <a:srgbClr val="E2231A"/>
              </a:solidFill>
            </a:endParaRPr>
          </a:p>
          <a:p>
            <a:pPr marL="0" indent="0">
              <a:buNone/>
            </a:pPr>
            <a:r>
              <a:rPr lang="en-US" sz="2000" u="sng" dirty="0"/>
              <a:t>Exercise</a:t>
            </a:r>
            <a:r>
              <a:rPr lang="en-US" sz="2000" u="sng" dirty="0" smtClean="0"/>
              <a:t>:</a:t>
            </a:r>
          </a:p>
          <a:p>
            <a:pPr marL="0" indent="0">
              <a:buNone/>
            </a:pPr>
            <a:r>
              <a:rPr lang="en-US" sz="2000" dirty="0" smtClean="0"/>
              <a:t>This Exercise Builds on the last Exercise. We will </a:t>
            </a:r>
            <a:r>
              <a:rPr lang="en-US" sz="2000" u="sng" dirty="0" smtClean="0"/>
              <a:t>determine which SDTM variables should be added to the CRF</a:t>
            </a:r>
          </a:p>
          <a:p>
            <a:pPr marL="0" indent="0">
              <a:buNone/>
            </a:pPr>
            <a:endParaRPr lang="en-US" sz="1100" dirty="0"/>
          </a:p>
          <a:p>
            <a:pPr>
              <a:buFont typeface="Arial" panose="020B0604020202020204" pitchFamily="34" charset="0"/>
              <a:buChar char="•"/>
            </a:pPr>
            <a:r>
              <a:rPr lang="en-US" sz="2000" dirty="0" smtClean="0"/>
              <a:t>Based on the answers from Exercise 1, which have been copied into tab Ex 2:</a:t>
            </a:r>
          </a:p>
          <a:p>
            <a:pPr lvl="1">
              <a:buFont typeface="Arial" panose="020B0604020202020204" pitchFamily="34" charset="0"/>
              <a:buChar char="•"/>
            </a:pPr>
            <a:r>
              <a:rPr lang="en-US" sz="2000" dirty="0" smtClean="0"/>
              <a:t>Determine the additional variables to include on the CRF</a:t>
            </a:r>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47</a:t>
            </a:fld>
            <a:endParaRPr lang="en-US" dirty="0"/>
          </a:p>
        </p:txBody>
      </p:sp>
    </p:spTree>
    <p:extLst>
      <p:ext uri="{BB962C8B-B14F-4D97-AF65-F5344CB8AC3E}">
        <p14:creationId xmlns:p14="http://schemas.microsoft.com/office/powerpoint/2010/main" val="19716411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Exercise # 2 –Step by </a:t>
            </a:r>
            <a:r>
              <a:rPr lang="en-US" dirty="0"/>
              <a:t>Step</a:t>
            </a:r>
          </a:p>
        </p:txBody>
      </p:sp>
      <p:sp>
        <p:nvSpPr>
          <p:cNvPr id="3" name="Content Placeholder 2"/>
          <p:cNvSpPr>
            <a:spLocks noGrp="1"/>
          </p:cNvSpPr>
          <p:nvPr>
            <p:ph idx="1"/>
          </p:nvPr>
        </p:nvSpPr>
        <p:spPr>
          <a:xfrm>
            <a:off x="347471" y="1400536"/>
            <a:ext cx="8576610" cy="4100611"/>
          </a:xfrm>
          <a:ln>
            <a:solidFill>
              <a:srgbClr val="E2231A"/>
            </a:solidFill>
          </a:ln>
        </p:spPr>
        <p:txBody>
          <a:bodyPr>
            <a:noAutofit/>
          </a:bodyPr>
          <a:lstStyle/>
          <a:p>
            <a:r>
              <a:rPr lang="en-US" sz="1800" dirty="0"/>
              <a:t>Open the Lilly Mod 6 Exercise Template, tab: Lilly Mod 6 Ex. </a:t>
            </a:r>
            <a:r>
              <a:rPr lang="en-US" sz="1800" dirty="0" smtClean="0"/>
              <a:t>2</a:t>
            </a:r>
          </a:p>
          <a:p>
            <a:pPr lvl="1"/>
            <a:r>
              <a:rPr lang="en-US" sz="1800" dirty="0" smtClean="0"/>
              <a:t>Use the information provided in Columns A-F, or copy your answers from Exercise 1</a:t>
            </a:r>
          </a:p>
          <a:p>
            <a:r>
              <a:rPr lang="en-US" sz="1800" dirty="0" smtClean="0"/>
              <a:t>Open the DED “</a:t>
            </a:r>
            <a:r>
              <a:rPr lang="en-US" sz="1800" dirty="0">
                <a:solidFill>
                  <a:srgbClr val="E2231A"/>
                </a:solidFill>
              </a:rPr>
              <a:t>TA-DED_SYST3001_V6 </a:t>
            </a:r>
            <a:r>
              <a:rPr lang="en-US" sz="1800" dirty="0" smtClean="0">
                <a:solidFill>
                  <a:srgbClr val="E2231A"/>
                </a:solidFill>
              </a:rPr>
              <a:t>0.xls</a:t>
            </a:r>
            <a:r>
              <a:rPr lang="en-US" sz="1800" dirty="0" smtClean="0"/>
              <a:t>”</a:t>
            </a:r>
          </a:p>
          <a:p>
            <a:r>
              <a:rPr lang="en-US" sz="1800" b="1" dirty="0" smtClean="0"/>
              <a:t>Column G: </a:t>
            </a:r>
            <a:r>
              <a:rPr lang="en-US" sz="1800" dirty="0" smtClean="0"/>
              <a:t>Use the DED column “SDTM Alias” to copy </a:t>
            </a:r>
            <a:r>
              <a:rPr lang="en-US" sz="1800" u="sng" dirty="0" smtClean="0"/>
              <a:t>ALL the SDTM variables held in the DED </a:t>
            </a:r>
            <a:r>
              <a:rPr lang="en-US" sz="1800" dirty="0" smtClean="0"/>
              <a:t>(this is similar to the previous exercise)</a:t>
            </a:r>
          </a:p>
          <a:p>
            <a:r>
              <a:rPr lang="en-US" sz="1800" dirty="0" smtClean="0"/>
              <a:t>Remove variables that reference “</a:t>
            </a:r>
            <a:r>
              <a:rPr lang="en-US" sz="1800" dirty="0" err="1" smtClean="0"/>
              <a:t>SUPPxx.QVAL</a:t>
            </a:r>
            <a:r>
              <a:rPr lang="en-US" sz="1800" dirty="0" smtClean="0"/>
              <a:t> or [NOT SUBMITTED]</a:t>
            </a:r>
          </a:p>
          <a:p>
            <a:r>
              <a:rPr lang="en-US" sz="1800" u="sng" dirty="0" smtClean="0"/>
              <a:t>Compare Columns E </a:t>
            </a:r>
            <a:r>
              <a:rPr lang="en-US" sz="1800" u="sng" dirty="0"/>
              <a:t>(Required Variables not on CRF) </a:t>
            </a:r>
            <a:r>
              <a:rPr lang="en-US" sz="1800" u="sng" dirty="0" smtClean="0"/>
              <a:t>and G </a:t>
            </a:r>
            <a:r>
              <a:rPr lang="en-US" sz="1800" u="sng" dirty="0"/>
              <a:t>(DED/CRF variables) </a:t>
            </a:r>
            <a:r>
              <a:rPr lang="en-US" sz="1800" u="sng" dirty="0" smtClean="0"/>
              <a:t>.</a:t>
            </a:r>
          </a:p>
          <a:p>
            <a:pPr marL="0" indent="0">
              <a:buNone/>
            </a:pPr>
            <a:r>
              <a:rPr lang="en-US" sz="1800" b="1" dirty="0" smtClean="0"/>
              <a:t>	Column H: </a:t>
            </a:r>
            <a:r>
              <a:rPr lang="en-US" sz="1800" dirty="0" smtClean="0"/>
              <a:t>determine which Lilly Required variables need be added to the 	CRF</a:t>
            </a:r>
          </a:p>
          <a:p>
            <a:pPr marL="0" indent="0">
              <a:buNone/>
            </a:pPr>
            <a:r>
              <a:rPr lang="en-US" sz="1800" b="1" dirty="0" smtClean="0"/>
              <a:t>	Column I</a:t>
            </a:r>
            <a:r>
              <a:rPr lang="en-US" sz="1800" dirty="0" smtClean="0"/>
              <a:t>: determine the </a:t>
            </a:r>
            <a:r>
              <a:rPr lang="en-US" sz="1800" dirty="0"/>
              <a:t>Lilly Required variables </a:t>
            </a:r>
            <a:r>
              <a:rPr lang="en-US" sz="1800" dirty="0" smtClean="0"/>
              <a:t>that will not have the CRF as 	the source</a:t>
            </a:r>
            <a:endParaRPr lang="en-US" sz="1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48</a:t>
            </a:fld>
            <a:endParaRPr lang="en-US" dirty="0"/>
          </a:p>
        </p:txBody>
      </p:sp>
      <p:sp>
        <p:nvSpPr>
          <p:cNvPr id="8" name="TextBox 7"/>
          <p:cNvSpPr txBox="1"/>
          <p:nvPr/>
        </p:nvSpPr>
        <p:spPr>
          <a:xfrm>
            <a:off x="6293989" y="6356350"/>
            <a:ext cx="1990417" cy="369332"/>
          </a:xfrm>
          <a:prstGeom prst="rect">
            <a:avLst/>
          </a:prstGeom>
          <a:noFill/>
        </p:spPr>
        <p:txBody>
          <a:bodyPr wrap="none" rtlCol="0">
            <a:spAutoFit/>
          </a:bodyPr>
          <a:lstStyle/>
          <a:p>
            <a:r>
              <a:rPr lang="en-US" dirty="0" smtClean="0">
                <a:hlinkClick r:id="rId4" action="ppaction://hlinksldjump"/>
              </a:rPr>
              <a:t>Advance</a:t>
            </a:r>
            <a:r>
              <a:rPr lang="en-US" dirty="0" smtClean="0"/>
              <a:t> to Answer</a:t>
            </a:r>
            <a:endParaRPr lang="en-US" dirty="0"/>
          </a:p>
        </p:txBody>
      </p:sp>
      <p:graphicFrame>
        <p:nvGraphicFramePr>
          <p:cNvPr id="9" name="Object 8"/>
          <p:cNvGraphicFramePr>
            <a:graphicFrameLocks noChangeAspect="1"/>
          </p:cNvGraphicFramePr>
          <p:nvPr>
            <p:extLst>
              <p:ext uri="{D42A27DB-BD31-4B8C-83A1-F6EECF244321}">
                <p14:modId xmlns:p14="http://schemas.microsoft.com/office/powerpoint/2010/main" val="633570713"/>
              </p:ext>
            </p:extLst>
          </p:nvPr>
        </p:nvGraphicFramePr>
        <p:xfrm>
          <a:off x="347471" y="5648632"/>
          <a:ext cx="8576610" cy="668168"/>
        </p:xfrm>
        <a:graphic>
          <a:graphicData uri="http://schemas.openxmlformats.org/presentationml/2006/ole">
            <mc:AlternateContent xmlns:mc="http://schemas.openxmlformats.org/markup-compatibility/2006">
              <mc:Choice xmlns:v="urn:schemas-microsoft-com:vml" Requires="v">
                <p:oleObj spid="_x0000_s6211" name="Worksheet" r:id="rId5" imgW="7286712" imgH="857134" progId="Excel.Sheet.12">
                  <p:embed/>
                </p:oleObj>
              </mc:Choice>
              <mc:Fallback>
                <p:oleObj name="Worksheet" r:id="rId5" imgW="7286712" imgH="857134" progId="Excel.Sheet.12">
                  <p:embed/>
                  <p:pic>
                    <p:nvPicPr>
                      <p:cNvPr id="0" name=""/>
                      <p:cNvPicPr/>
                      <p:nvPr/>
                    </p:nvPicPr>
                    <p:blipFill>
                      <a:blip r:embed="rId6"/>
                      <a:stretch>
                        <a:fillRect/>
                      </a:stretch>
                    </p:blipFill>
                    <p:spPr>
                      <a:xfrm>
                        <a:off x="347471" y="5648632"/>
                        <a:ext cx="8576610" cy="668168"/>
                      </a:xfrm>
                      <a:prstGeom prst="rect">
                        <a:avLst/>
                      </a:prstGeom>
                    </p:spPr>
                  </p:pic>
                </p:oleObj>
              </mc:Fallback>
            </mc:AlternateContent>
          </a:graphicData>
        </a:graphic>
      </p:graphicFrame>
    </p:spTree>
    <p:extLst>
      <p:ext uri="{BB962C8B-B14F-4D97-AF65-F5344CB8AC3E}">
        <p14:creationId xmlns:p14="http://schemas.microsoft.com/office/powerpoint/2010/main" val="36603357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49</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1917290" y="1574124"/>
            <a:ext cx="5073445" cy="2737553"/>
          </a:xfrm>
          <a:prstGeom prst="rect">
            <a:avLst/>
          </a:prstGeom>
        </p:spPr>
      </p:pic>
      <p:sp>
        <p:nvSpPr>
          <p:cNvPr id="8" name="Oval 7"/>
          <p:cNvSpPr/>
          <p:nvPr/>
        </p:nvSpPr>
        <p:spPr>
          <a:xfrm>
            <a:off x="5521569" y="1598093"/>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0" name="Object 9"/>
          <p:cNvGraphicFramePr>
            <a:graphicFrameLocks noChangeAspect="1"/>
          </p:cNvGraphicFramePr>
          <p:nvPr>
            <p:extLst>
              <p:ext uri="{D42A27DB-BD31-4B8C-83A1-F6EECF244321}">
                <p14:modId xmlns:p14="http://schemas.microsoft.com/office/powerpoint/2010/main" val="2355643502"/>
              </p:ext>
            </p:extLst>
          </p:nvPr>
        </p:nvGraphicFramePr>
        <p:xfrm>
          <a:off x="747712" y="4595480"/>
          <a:ext cx="7648575" cy="1276350"/>
        </p:xfrm>
        <a:graphic>
          <a:graphicData uri="http://schemas.openxmlformats.org/presentationml/2006/ole">
            <mc:AlternateContent xmlns:mc="http://schemas.openxmlformats.org/markup-compatibility/2006">
              <mc:Choice xmlns:v="urn:schemas-microsoft-com:vml" Requires="v">
                <p:oleObj spid="_x0000_s15385"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747712" y="4595480"/>
                        <a:ext cx="7648575" cy="1276350"/>
                      </a:xfrm>
                      <a:prstGeom prst="rect">
                        <a:avLst/>
                      </a:prstGeom>
                    </p:spPr>
                  </p:pic>
                </p:oleObj>
              </mc:Fallback>
            </mc:AlternateContent>
          </a:graphicData>
        </a:graphic>
      </p:graphicFrame>
    </p:spTree>
    <p:extLst>
      <p:ext uri="{BB962C8B-B14F-4D97-AF65-F5344CB8AC3E}">
        <p14:creationId xmlns:p14="http://schemas.microsoft.com/office/powerpoint/2010/main" val="4446568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Lilly – Data Element Definitions (DEDs)</a:t>
            </a:r>
            <a:endParaRPr lang="en-US" dirty="0"/>
          </a:p>
        </p:txBody>
      </p:sp>
    </p:spTree>
    <p:extLst>
      <p:ext uri="{BB962C8B-B14F-4D97-AF65-F5344CB8AC3E}">
        <p14:creationId xmlns:p14="http://schemas.microsoft.com/office/powerpoint/2010/main" val="1396908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50</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1902542" y="1574124"/>
            <a:ext cx="4999703" cy="2621185"/>
          </a:xfrm>
          <a:prstGeom prst="rect">
            <a:avLst/>
          </a:prstGeom>
        </p:spPr>
      </p:pic>
      <p:sp>
        <p:nvSpPr>
          <p:cNvPr id="8" name="Oval 7"/>
          <p:cNvSpPr/>
          <p:nvPr/>
        </p:nvSpPr>
        <p:spPr>
          <a:xfrm>
            <a:off x="5521569" y="1598093"/>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0" name="Object 9"/>
          <p:cNvGraphicFramePr>
            <a:graphicFrameLocks noChangeAspect="1"/>
          </p:cNvGraphicFramePr>
          <p:nvPr>
            <p:extLst>
              <p:ext uri="{D42A27DB-BD31-4B8C-83A1-F6EECF244321}">
                <p14:modId xmlns:p14="http://schemas.microsoft.com/office/powerpoint/2010/main" val="3263253191"/>
              </p:ext>
            </p:extLst>
          </p:nvPr>
        </p:nvGraphicFramePr>
        <p:xfrm>
          <a:off x="747712" y="4595480"/>
          <a:ext cx="7648575" cy="1276350"/>
        </p:xfrm>
        <a:graphic>
          <a:graphicData uri="http://schemas.openxmlformats.org/presentationml/2006/ole">
            <mc:AlternateContent xmlns:mc="http://schemas.openxmlformats.org/markup-compatibility/2006">
              <mc:Choice xmlns:v="urn:schemas-microsoft-com:vml" Requires="v">
                <p:oleObj spid="_x0000_s21523"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747712" y="4595480"/>
                        <a:ext cx="7648575" cy="1276350"/>
                      </a:xfrm>
                      <a:prstGeom prst="rect">
                        <a:avLst/>
                      </a:prstGeom>
                    </p:spPr>
                  </p:pic>
                </p:oleObj>
              </mc:Fallback>
            </mc:AlternateContent>
          </a:graphicData>
        </a:graphic>
      </p:graphicFrame>
    </p:spTree>
    <p:extLst>
      <p:ext uri="{BB962C8B-B14F-4D97-AF65-F5344CB8AC3E}">
        <p14:creationId xmlns:p14="http://schemas.microsoft.com/office/powerpoint/2010/main" val="35018081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51</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2050026" y="1574125"/>
            <a:ext cx="5412658" cy="2419259"/>
          </a:xfrm>
          <a:prstGeom prst="rect">
            <a:avLst/>
          </a:prstGeom>
        </p:spPr>
      </p:pic>
      <p:sp>
        <p:nvSpPr>
          <p:cNvPr id="8" name="Oval 7"/>
          <p:cNvSpPr/>
          <p:nvPr/>
        </p:nvSpPr>
        <p:spPr>
          <a:xfrm>
            <a:off x="6019800" y="1574125"/>
            <a:ext cx="1442884" cy="84461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853701" y="6186345"/>
            <a:ext cx="292068" cy="369332"/>
          </a:xfrm>
          <a:prstGeom prst="rect">
            <a:avLst/>
          </a:prstGeom>
          <a:noFill/>
        </p:spPr>
        <p:txBody>
          <a:bodyPr wrap="none" rtlCol="0">
            <a:spAutoFit/>
          </a:bodyPr>
          <a:lstStyle/>
          <a:p>
            <a:r>
              <a:rPr lang="en-US" dirty="0" smtClean="0"/>
              <a:t>?</a:t>
            </a:r>
            <a:endParaRPr lang="en-US" dirty="0"/>
          </a:p>
        </p:txBody>
      </p:sp>
      <p:cxnSp>
        <p:nvCxnSpPr>
          <p:cNvPr id="11" name="Straight Arrow Connector 10"/>
          <p:cNvCxnSpPr>
            <a:stCxn id="9" idx="3"/>
          </p:cNvCxnSpPr>
          <p:nvPr/>
        </p:nvCxnSpPr>
        <p:spPr>
          <a:xfrm flipV="1">
            <a:off x="1145769" y="5302096"/>
            <a:ext cx="3351689" cy="10689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p:cNvCxnSpPr>
          <p:nvPr/>
        </p:nvCxnSpPr>
        <p:spPr>
          <a:xfrm flipV="1">
            <a:off x="1145769" y="5346061"/>
            <a:ext cx="5207015" cy="10249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Left Bracket 19"/>
          <p:cNvSpPr/>
          <p:nvPr/>
        </p:nvSpPr>
        <p:spPr>
          <a:xfrm rot="16200000">
            <a:off x="1040622" y="4482636"/>
            <a:ext cx="122847" cy="682718"/>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15" name="Object 14"/>
          <p:cNvGraphicFramePr>
            <a:graphicFrameLocks noChangeAspect="1"/>
          </p:cNvGraphicFramePr>
          <p:nvPr>
            <p:extLst>
              <p:ext uri="{D42A27DB-BD31-4B8C-83A1-F6EECF244321}">
                <p14:modId xmlns:p14="http://schemas.microsoft.com/office/powerpoint/2010/main" val="4234372187"/>
              </p:ext>
            </p:extLst>
          </p:nvPr>
        </p:nvGraphicFramePr>
        <p:xfrm>
          <a:off x="767889" y="4676247"/>
          <a:ext cx="7648575" cy="1276350"/>
        </p:xfrm>
        <a:graphic>
          <a:graphicData uri="http://schemas.openxmlformats.org/presentationml/2006/ole">
            <mc:AlternateContent xmlns:mc="http://schemas.openxmlformats.org/markup-compatibility/2006">
              <mc:Choice xmlns:v="urn:schemas-microsoft-com:vml" Requires="v">
                <p:oleObj spid="_x0000_s20502"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767889" y="4676247"/>
                        <a:ext cx="7648575" cy="1276350"/>
                      </a:xfrm>
                      <a:prstGeom prst="rect">
                        <a:avLst/>
                      </a:prstGeom>
                    </p:spPr>
                  </p:pic>
                </p:oleObj>
              </mc:Fallback>
            </mc:AlternateContent>
          </a:graphicData>
        </a:graphic>
      </p:graphicFrame>
    </p:spTree>
    <p:extLst>
      <p:ext uri="{BB962C8B-B14F-4D97-AF65-F5344CB8AC3E}">
        <p14:creationId xmlns:p14="http://schemas.microsoft.com/office/powerpoint/2010/main" val="2905724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0" grpId="0" animBg="1"/>
    </p:bld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52</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1753272" y="1574125"/>
            <a:ext cx="5443941" cy="1947799"/>
          </a:xfrm>
          <a:prstGeom prst="rect">
            <a:avLst/>
          </a:prstGeom>
        </p:spPr>
      </p:pic>
      <p:sp>
        <p:nvSpPr>
          <p:cNvPr id="8" name="Oval 7"/>
          <p:cNvSpPr/>
          <p:nvPr/>
        </p:nvSpPr>
        <p:spPr>
          <a:xfrm>
            <a:off x="5521569" y="1598093"/>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13308" y="5672579"/>
            <a:ext cx="7557739" cy="646331"/>
          </a:xfrm>
          <a:prstGeom prst="rect">
            <a:avLst/>
          </a:prstGeom>
          <a:noFill/>
        </p:spPr>
        <p:txBody>
          <a:bodyPr wrap="square" rtlCol="0">
            <a:spAutoFit/>
          </a:bodyPr>
          <a:lstStyle/>
          <a:p>
            <a:r>
              <a:rPr lang="en-US" dirty="0" smtClean="0"/>
              <a:t>Is STUDYID a variable in the DED?	</a:t>
            </a:r>
          </a:p>
          <a:p>
            <a:r>
              <a:rPr lang="en-US" dirty="0"/>
              <a:t>	</a:t>
            </a:r>
            <a:r>
              <a:rPr lang="en-US" dirty="0" smtClean="0"/>
              <a:t>No, so variable will have data that has a source that is not this CRF</a:t>
            </a:r>
          </a:p>
        </p:txBody>
      </p:sp>
      <p:graphicFrame>
        <p:nvGraphicFramePr>
          <p:cNvPr id="11" name="Object 10"/>
          <p:cNvGraphicFramePr>
            <a:graphicFrameLocks noChangeAspect="1"/>
          </p:cNvGraphicFramePr>
          <p:nvPr>
            <p:extLst>
              <p:ext uri="{D42A27DB-BD31-4B8C-83A1-F6EECF244321}">
                <p14:modId xmlns:p14="http://schemas.microsoft.com/office/powerpoint/2010/main" val="1126022951"/>
              </p:ext>
            </p:extLst>
          </p:nvPr>
        </p:nvGraphicFramePr>
        <p:xfrm>
          <a:off x="589935" y="3911542"/>
          <a:ext cx="8096865" cy="1664609"/>
        </p:xfrm>
        <a:graphic>
          <a:graphicData uri="http://schemas.openxmlformats.org/presentationml/2006/ole">
            <mc:AlternateContent xmlns:mc="http://schemas.openxmlformats.org/markup-compatibility/2006">
              <mc:Choice xmlns:v="urn:schemas-microsoft-com:vml" Requires="v">
                <p:oleObj spid="_x0000_s16407"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589935" y="3911542"/>
                        <a:ext cx="8096865" cy="1664609"/>
                      </a:xfrm>
                      <a:prstGeom prst="rect">
                        <a:avLst/>
                      </a:prstGeom>
                    </p:spPr>
                  </p:pic>
                </p:oleObj>
              </mc:Fallback>
            </mc:AlternateContent>
          </a:graphicData>
        </a:graphic>
      </p:graphicFrame>
    </p:spTree>
    <p:extLst>
      <p:ext uri="{BB962C8B-B14F-4D97-AF65-F5344CB8AC3E}">
        <p14:creationId xmlns:p14="http://schemas.microsoft.com/office/powerpoint/2010/main" val="2187282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53</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1946682" y="1574124"/>
            <a:ext cx="5128351" cy="2157218"/>
          </a:xfrm>
          <a:prstGeom prst="rect">
            <a:avLst/>
          </a:prstGeom>
        </p:spPr>
      </p:pic>
      <p:sp>
        <p:nvSpPr>
          <p:cNvPr id="8" name="Oval 7"/>
          <p:cNvSpPr/>
          <p:nvPr/>
        </p:nvSpPr>
        <p:spPr>
          <a:xfrm>
            <a:off x="5654302" y="1657085"/>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13308" y="5649899"/>
            <a:ext cx="7557739" cy="646331"/>
          </a:xfrm>
          <a:prstGeom prst="rect">
            <a:avLst/>
          </a:prstGeom>
          <a:noFill/>
        </p:spPr>
        <p:txBody>
          <a:bodyPr wrap="square" rtlCol="0">
            <a:spAutoFit/>
          </a:bodyPr>
          <a:lstStyle/>
          <a:p>
            <a:r>
              <a:rPr lang="en-US" dirty="0" smtClean="0"/>
              <a:t>Is STUDYID a variable in the DED?	</a:t>
            </a:r>
          </a:p>
          <a:p>
            <a:r>
              <a:rPr lang="en-US" dirty="0"/>
              <a:t>	</a:t>
            </a:r>
            <a:r>
              <a:rPr lang="en-US" dirty="0" smtClean="0"/>
              <a:t>No, so variable will have data that has a source that is not this CRF</a:t>
            </a:r>
          </a:p>
        </p:txBody>
      </p:sp>
      <p:graphicFrame>
        <p:nvGraphicFramePr>
          <p:cNvPr id="11" name="Object 10"/>
          <p:cNvGraphicFramePr>
            <a:graphicFrameLocks noChangeAspect="1"/>
          </p:cNvGraphicFramePr>
          <p:nvPr>
            <p:extLst>
              <p:ext uri="{D42A27DB-BD31-4B8C-83A1-F6EECF244321}">
                <p14:modId xmlns:p14="http://schemas.microsoft.com/office/powerpoint/2010/main" val="3670923220"/>
              </p:ext>
            </p:extLst>
          </p:nvPr>
        </p:nvGraphicFramePr>
        <p:xfrm>
          <a:off x="457200" y="4129548"/>
          <a:ext cx="8229599" cy="1500804"/>
        </p:xfrm>
        <a:graphic>
          <a:graphicData uri="http://schemas.openxmlformats.org/presentationml/2006/ole">
            <mc:AlternateContent xmlns:mc="http://schemas.openxmlformats.org/markup-compatibility/2006">
              <mc:Choice xmlns:v="urn:schemas-microsoft-com:vml" Requires="v">
                <p:oleObj spid="_x0000_s17431"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457200" y="4129548"/>
                        <a:ext cx="8229599" cy="1500804"/>
                      </a:xfrm>
                      <a:prstGeom prst="rect">
                        <a:avLst/>
                      </a:prstGeom>
                    </p:spPr>
                  </p:pic>
                </p:oleObj>
              </mc:Fallback>
            </mc:AlternateContent>
          </a:graphicData>
        </a:graphic>
      </p:graphicFrame>
    </p:spTree>
    <p:extLst>
      <p:ext uri="{BB962C8B-B14F-4D97-AF65-F5344CB8AC3E}">
        <p14:creationId xmlns:p14="http://schemas.microsoft.com/office/powerpoint/2010/main" val="40563746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54</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1753272" y="1574125"/>
            <a:ext cx="6137115" cy="1685925"/>
          </a:xfrm>
          <a:prstGeom prst="rect">
            <a:avLst/>
          </a:prstGeom>
        </p:spPr>
      </p:pic>
      <p:sp>
        <p:nvSpPr>
          <p:cNvPr id="8" name="Oval 7"/>
          <p:cNvSpPr/>
          <p:nvPr/>
        </p:nvSpPr>
        <p:spPr>
          <a:xfrm>
            <a:off x="5521569" y="1598093"/>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13308" y="5222197"/>
            <a:ext cx="7557739" cy="1200329"/>
          </a:xfrm>
          <a:prstGeom prst="rect">
            <a:avLst/>
          </a:prstGeom>
          <a:noFill/>
        </p:spPr>
        <p:txBody>
          <a:bodyPr wrap="square" rtlCol="0">
            <a:spAutoFit/>
          </a:bodyPr>
          <a:lstStyle/>
          <a:p>
            <a:r>
              <a:rPr lang="en-US" dirty="0" smtClean="0"/>
              <a:t>Is STUDYID a variable in the DED?	</a:t>
            </a:r>
          </a:p>
          <a:p>
            <a:r>
              <a:rPr lang="en-US" dirty="0"/>
              <a:t>	</a:t>
            </a:r>
            <a:r>
              <a:rPr lang="en-US" dirty="0" smtClean="0"/>
              <a:t>No, so variable will have data that has a source that is not this CRF</a:t>
            </a:r>
          </a:p>
          <a:p>
            <a:r>
              <a:rPr lang="en-US" dirty="0" smtClean="0"/>
              <a:t>Is CMINDC a variable in the DED?</a:t>
            </a:r>
          </a:p>
          <a:p>
            <a:r>
              <a:rPr lang="en-US" dirty="0"/>
              <a:t>	</a:t>
            </a:r>
            <a:r>
              <a:rPr lang="en-US" dirty="0" smtClean="0"/>
              <a:t>Yes, so this variable should be added to the CRF</a:t>
            </a:r>
            <a:endParaRPr lang="en-US" dirty="0"/>
          </a:p>
        </p:txBody>
      </p:sp>
      <p:graphicFrame>
        <p:nvGraphicFramePr>
          <p:cNvPr id="12" name="Object 11"/>
          <p:cNvGraphicFramePr>
            <a:graphicFrameLocks noChangeAspect="1"/>
          </p:cNvGraphicFramePr>
          <p:nvPr>
            <p:extLst>
              <p:ext uri="{D42A27DB-BD31-4B8C-83A1-F6EECF244321}">
                <p14:modId xmlns:p14="http://schemas.microsoft.com/office/powerpoint/2010/main" val="2613557261"/>
              </p:ext>
            </p:extLst>
          </p:nvPr>
        </p:nvGraphicFramePr>
        <p:xfrm>
          <a:off x="232695" y="3557587"/>
          <a:ext cx="8183769" cy="1664609"/>
        </p:xfrm>
        <a:graphic>
          <a:graphicData uri="http://schemas.openxmlformats.org/presentationml/2006/ole">
            <mc:AlternateContent xmlns:mc="http://schemas.openxmlformats.org/markup-compatibility/2006">
              <mc:Choice xmlns:v="urn:schemas-microsoft-com:vml" Requires="v">
                <p:oleObj spid="_x0000_s18455"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232695" y="3557587"/>
                        <a:ext cx="8183769" cy="1664609"/>
                      </a:xfrm>
                      <a:prstGeom prst="rect">
                        <a:avLst/>
                      </a:prstGeom>
                    </p:spPr>
                  </p:pic>
                </p:oleObj>
              </mc:Fallback>
            </mc:AlternateContent>
          </a:graphicData>
        </a:graphic>
      </p:graphicFrame>
    </p:spTree>
    <p:extLst>
      <p:ext uri="{BB962C8B-B14F-4D97-AF65-F5344CB8AC3E}">
        <p14:creationId xmlns:p14="http://schemas.microsoft.com/office/powerpoint/2010/main" val="206812878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55</a:t>
            </a:fld>
            <a:endParaRPr lang="en-US" dirty="0"/>
          </a:p>
        </p:txBody>
      </p:sp>
      <p:sp>
        <p:nvSpPr>
          <p:cNvPr id="13" name="TextBox 12"/>
          <p:cNvSpPr txBox="1"/>
          <p:nvPr/>
        </p:nvSpPr>
        <p:spPr>
          <a:xfrm>
            <a:off x="1171061" y="1574125"/>
            <a:ext cx="582211" cy="369332"/>
          </a:xfrm>
          <a:prstGeom prst="rect">
            <a:avLst/>
          </a:prstGeom>
          <a:noFill/>
        </p:spPr>
        <p:txBody>
          <a:bodyPr wrap="none" rtlCol="0">
            <a:spAutoFit/>
          </a:bodyPr>
          <a:lstStyle/>
          <a:p>
            <a:r>
              <a:rPr lang="en-US" dirty="0" smtClean="0"/>
              <a:t>DED</a:t>
            </a:r>
            <a:endParaRPr lang="en-US" dirty="0"/>
          </a:p>
        </p:txBody>
      </p:sp>
      <p:pic>
        <p:nvPicPr>
          <p:cNvPr id="3" name="Picture 2"/>
          <p:cNvPicPr>
            <a:picLocks noChangeAspect="1"/>
          </p:cNvPicPr>
          <p:nvPr/>
        </p:nvPicPr>
        <p:blipFill>
          <a:blip r:embed="rId4"/>
          <a:stretch>
            <a:fillRect/>
          </a:stretch>
        </p:blipFill>
        <p:spPr>
          <a:xfrm>
            <a:off x="2426450" y="1574125"/>
            <a:ext cx="4333875" cy="1685925"/>
          </a:xfrm>
          <a:prstGeom prst="rect">
            <a:avLst/>
          </a:prstGeom>
        </p:spPr>
      </p:pic>
      <p:graphicFrame>
        <p:nvGraphicFramePr>
          <p:cNvPr id="21" name="Object 20"/>
          <p:cNvGraphicFramePr>
            <a:graphicFrameLocks noChangeAspect="1"/>
          </p:cNvGraphicFramePr>
          <p:nvPr>
            <p:extLst>
              <p:ext uri="{D42A27DB-BD31-4B8C-83A1-F6EECF244321}">
                <p14:modId xmlns:p14="http://schemas.microsoft.com/office/powerpoint/2010/main" val="213293408"/>
              </p:ext>
            </p:extLst>
          </p:nvPr>
        </p:nvGraphicFramePr>
        <p:xfrm>
          <a:off x="767889" y="3557587"/>
          <a:ext cx="7648575" cy="1470711"/>
        </p:xfrm>
        <a:graphic>
          <a:graphicData uri="http://schemas.openxmlformats.org/presentationml/2006/ole">
            <mc:AlternateContent xmlns:mc="http://schemas.openxmlformats.org/markup-compatibility/2006">
              <mc:Choice xmlns:v="urn:schemas-microsoft-com:vml" Requires="v">
                <p:oleObj spid="_x0000_s19479" name="Worksheet" r:id="rId5" imgW="7648578" imgH="1276376" progId="Excel.Sheet.12">
                  <p:embed/>
                </p:oleObj>
              </mc:Choice>
              <mc:Fallback>
                <p:oleObj name="Worksheet" r:id="rId5" imgW="7648578" imgH="1276376" progId="Excel.Sheet.12">
                  <p:embed/>
                  <p:pic>
                    <p:nvPicPr>
                      <p:cNvPr id="0" name=""/>
                      <p:cNvPicPr/>
                      <p:nvPr/>
                    </p:nvPicPr>
                    <p:blipFill>
                      <a:blip r:embed="rId6"/>
                      <a:stretch>
                        <a:fillRect/>
                      </a:stretch>
                    </p:blipFill>
                    <p:spPr>
                      <a:xfrm>
                        <a:off x="767889" y="3557587"/>
                        <a:ext cx="7648575" cy="1470711"/>
                      </a:xfrm>
                      <a:prstGeom prst="rect">
                        <a:avLst/>
                      </a:prstGeom>
                    </p:spPr>
                  </p:pic>
                </p:oleObj>
              </mc:Fallback>
            </mc:AlternateContent>
          </a:graphicData>
        </a:graphic>
      </p:graphicFrame>
      <p:sp>
        <p:nvSpPr>
          <p:cNvPr id="8" name="Oval 7"/>
          <p:cNvSpPr/>
          <p:nvPr/>
        </p:nvSpPr>
        <p:spPr>
          <a:xfrm>
            <a:off x="5521569" y="1598093"/>
            <a:ext cx="1238756" cy="5392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13308" y="5222197"/>
            <a:ext cx="7557739" cy="1200329"/>
          </a:xfrm>
          <a:prstGeom prst="rect">
            <a:avLst/>
          </a:prstGeom>
          <a:noFill/>
        </p:spPr>
        <p:txBody>
          <a:bodyPr wrap="square" rtlCol="0">
            <a:spAutoFit/>
          </a:bodyPr>
          <a:lstStyle/>
          <a:p>
            <a:r>
              <a:rPr lang="en-US" dirty="0" smtClean="0"/>
              <a:t>Is STUDYID a variable in the DED?	</a:t>
            </a:r>
          </a:p>
          <a:p>
            <a:r>
              <a:rPr lang="en-US" dirty="0"/>
              <a:t>	</a:t>
            </a:r>
            <a:r>
              <a:rPr lang="en-US" dirty="0" smtClean="0"/>
              <a:t>No, so variable will have data that has a source that is not this CRF</a:t>
            </a:r>
          </a:p>
          <a:p>
            <a:r>
              <a:rPr lang="en-US" dirty="0" smtClean="0"/>
              <a:t>Is CMINDC a variable in the DED?</a:t>
            </a:r>
          </a:p>
          <a:p>
            <a:r>
              <a:rPr lang="en-US" dirty="0"/>
              <a:t>	</a:t>
            </a:r>
            <a:r>
              <a:rPr lang="en-US" dirty="0" smtClean="0"/>
              <a:t>Yes, so this variable should be added to the CRF</a:t>
            </a:r>
            <a:endParaRPr lang="en-US" dirty="0"/>
          </a:p>
        </p:txBody>
      </p:sp>
    </p:spTree>
    <p:extLst>
      <p:ext uri="{BB962C8B-B14F-4D97-AF65-F5344CB8AC3E}">
        <p14:creationId xmlns:p14="http://schemas.microsoft.com/office/powerpoint/2010/main" val="19152705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Exercise # 2 –Step by </a:t>
            </a:r>
            <a:r>
              <a:rPr lang="en-US" dirty="0"/>
              <a:t>Step</a:t>
            </a:r>
          </a:p>
        </p:txBody>
      </p:sp>
      <p:sp>
        <p:nvSpPr>
          <p:cNvPr id="3" name="Content Placeholder 2"/>
          <p:cNvSpPr>
            <a:spLocks noGrp="1"/>
          </p:cNvSpPr>
          <p:nvPr>
            <p:ph idx="1"/>
          </p:nvPr>
        </p:nvSpPr>
        <p:spPr>
          <a:xfrm>
            <a:off x="347471" y="1400537"/>
            <a:ext cx="8576610" cy="3672730"/>
          </a:xfrm>
          <a:ln>
            <a:solidFill>
              <a:srgbClr val="E2231A"/>
            </a:solidFill>
          </a:ln>
        </p:spPr>
        <p:txBody>
          <a:bodyPr>
            <a:noAutofit/>
          </a:bodyPr>
          <a:lstStyle/>
          <a:p>
            <a:r>
              <a:rPr lang="en-US" sz="1800" dirty="0"/>
              <a:t>Open the Lilly Mod 6 Exercise Template, tab: Lilly Mod 6 Ex. </a:t>
            </a:r>
            <a:r>
              <a:rPr lang="en-US" sz="1800" dirty="0" smtClean="0"/>
              <a:t>2</a:t>
            </a:r>
          </a:p>
          <a:p>
            <a:pPr lvl="1"/>
            <a:r>
              <a:rPr lang="en-US" sz="1400" dirty="0" smtClean="0"/>
              <a:t>Use the information provided in Columns A-F, or copy your answers from Exercise 1</a:t>
            </a:r>
          </a:p>
          <a:p>
            <a:r>
              <a:rPr lang="en-US" sz="1800" dirty="0" smtClean="0"/>
              <a:t>Open the DED “</a:t>
            </a:r>
            <a:r>
              <a:rPr lang="en-US" sz="1800" dirty="0">
                <a:solidFill>
                  <a:srgbClr val="E2231A"/>
                </a:solidFill>
              </a:rPr>
              <a:t>TA-DED_SYST3001_V6 </a:t>
            </a:r>
            <a:r>
              <a:rPr lang="en-US" sz="1800" dirty="0" smtClean="0">
                <a:solidFill>
                  <a:srgbClr val="E2231A"/>
                </a:solidFill>
              </a:rPr>
              <a:t>0.xls</a:t>
            </a:r>
            <a:r>
              <a:rPr lang="en-US" sz="1800" dirty="0" smtClean="0"/>
              <a:t>”</a:t>
            </a:r>
          </a:p>
          <a:p>
            <a:r>
              <a:rPr lang="en-US" sz="1800" b="1" dirty="0" smtClean="0"/>
              <a:t>Column G: </a:t>
            </a:r>
            <a:r>
              <a:rPr lang="en-US" sz="1800" dirty="0" smtClean="0"/>
              <a:t>Use the DED column “SDTM Alias” to copy </a:t>
            </a:r>
            <a:r>
              <a:rPr lang="en-US" sz="1800" u="sng" dirty="0" smtClean="0"/>
              <a:t>ALL the SDTM variables held in the DED </a:t>
            </a:r>
            <a:r>
              <a:rPr lang="en-US" sz="1800" dirty="0" smtClean="0"/>
              <a:t>(this is similar to the previous exercise)</a:t>
            </a:r>
          </a:p>
          <a:p>
            <a:r>
              <a:rPr lang="en-US" sz="1800" dirty="0" smtClean="0"/>
              <a:t>Remove variables that reference “</a:t>
            </a:r>
            <a:r>
              <a:rPr lang="en-US" sz="1800" dirty="0" err="1" smtClean="0"/>
              <a:t>SUPPxx.QVAL</a:t>
            </a:r>
            <a:r>
              <a:rPr lang="en-US" sz="1800" dirty="0" smtClean="0"/>
              <a:t> or [NOT SUBMITTED]</a:t>
            </a:r>
          </a:p>
          <a:p>
            <a:r>
              <a:rPr lang="en-US" sz="1800" u="sng" dirty="0" smtClean="0"/>
              <a:t>Compare Columns E </a:t>
            </a:r>
            <a:r>
              <a:rPr lang="en-US" sz="1800" u="sng" dirty="0"/>
              <a:t>(Required Variables not on CRF) </a:t>
            </a:r>
            <a:r>
              <a:rPr lang="en-US" sz="1800" u="sng" dirty="0" smtClean="0"/>
              <a:t>and G </a:t>
            </a:r>
            <a:r>
              <a:rPr lang="en-US" sz="1800" u="sng" dirty="0"/>
              <a:t>(DED/CRF variables) </a:t>
            </a:r>
            <a:r>
              <a:rPr lang="en-US" sz="1800" u="sng" dirty="0" smtClean="0"/>
              <a:t>.</a:t>
            </a:r>
          </a:p>
          <a:p>
            <a:pPr marL="0" indent="0">
              <a:buNone/>
            </a:pPr>
            <a:r>
              <a:rPr lang="en-US" sz="1800" b="1" dirty="0" smtClean="0"/>
              <a:t>	Column H: </a:t>
            </a:r>
            <a:r>
              <a:rPr lang="en-US" sz="1800" dirty="0" smtClean="0"/>
              <a:t>determine which Lilly Required variables need be added to the 	CRF</a:t>
            </a:r>
          </a:p>
          <a:p>
            <a:pPr marL="0" indent="0">
              <a:buNone/>
            </a:pPr>
            <a:r>
              <a:rPr lang="en-US" sz="1800" b="1" dirty="0" smtClean="0"/>
              <a:t>	Column I</a:t>
            </a:r>
            <a:r>
              <a:rPr lang="en-US" sz="1800" dirty="0" smtClean="0"/>
              <a:t>: determine the </a:t>
            </a:r>
            <a:r>
              <a:rPr lang="en-US" sz="1800" dirty="0"/>
              <a:t>Lilly Required variables </a:t>
            </a:r>
            <a:r>
              <a:rPr lang="en-US" sz="1800" dirty="0" smtClean="0"/>
              <a:t>that will not have the CRF as 	the source</a:t>
            </a:r>
            <a:endParaRPr lang="en-US" sz="18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56</a:t>
            </a:fld>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170102192"/>
              </p:ext>
            </p:extLst>
          </p:nvPr>
        </p:nvGraphicFramePr>
        <p:xfrm>
          <a:off x="690693" y="5286182"/>
          <a:ext cx="7426173" cy="873667"/>
        </p:xfrm>
        <a:graphic>
          <a:graphicData uri="http://schemas.openxmlformats.org/presentationml/2006/ole">
            <mc:AlternateContent xmlns:mc="http://schemas.openxmlformats.org/markup-compatibility/2006">
              <mc:Choice xmlns:v="urn:schemas-microsoft-com:vml" Requires="v">
                <p:oleObj spid="_x0000_s23568" name="Worksheet" r:id="rId4" imgW="7286712" imgH="857134" progId="Excel.Sheet.12">
                  <p:embed/>
                </p:oleObj>
              </mc:Choice>
              <mc:Fallback>
                <p:oleObj name="Worksheet" r:id="rId4" imgW="7286712" imgH="857134" progId="Excel.Sheet.12">
                  <p:embed/>
                  <p:pic>
                    <p:nvPicPr>
                      <p:cNvPr id="0" name=""/>
                      <p:cNvPicPr/>
                      <p:nvPr/>
                    </p:nvPicPr>
                    <p:blipFill>
                      <a:blip r:embed="rId5"/>
                      <a:stretch>
                        <a:fillRect/>
                      </a:stretch>
                    </p:blipFill>
                    <p:spPr>
                      <a:xfrm>
                        <a:off x="690693" y="5286182"/>
                        <a:ext cx="7426173" cy="873667"/>
                      </a:xfrm>
                      <a:prstGeom prst="rect">
                        <a:avLst/>
                      </a:prstGeom>
                    </p:spPr>
                  </p:pic>
                </p:oleObj>
              </mc:Fallback>
            </mc:AlternateContent>
          </a:graphicData>
        </a:graphic>
      </p:graphicFrame>
    </p:spTree>
    <p:extLst>
      <p:ext uri="{BB962C8B-B14F-4D97-AF65-F5344CB8AC3E}">
        <p14:creationId xmlns:p14="http://schemas.microsoft.com/office/powerpoint/2010/main" val="1658878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Answer</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57</a:t>
            </a:fld>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2299728303"/>
              </p:ext>
            </p:extLst>
          </p:nvPr>
        </p:nvGraphicFramePr>
        <p:xfrm>
          <a:off x="928688" y="1726205"/>
          <a:ext cx="7286625" cy="4000500"/>
        </p:xfrm>
        <a:graphic>
          <a:graphicData uri="http://schemas.openxmlformats.org/presentationml/2006/ole">
            <mc:AlternateContent xmlns:mc="http://schemas.openxmlformats.org/markup-compatibility/2006">
              <mc:Choice xmlns:v="urn:schemas-microsoft-com:vml" Requires="v">
                <p:oleObj spid="_x0000_s7232" name="Worksheet" r:id="rId4" imgW="7286712" imgH="4000500" progId="Excel.Sheet.12">
                  <p:embed/>
                </p:oleObj>
              </mc:Choice>
              <mc:Fallback>
                <p:oleObj name="Worksheet" r:id="rId4" imgW="7286712" imgH="4000500" progId="Excel.Sheet.12">
                  <p:embed/>
                  <p:pic>
                    <p:nvPicPr>
                      <p:cNvPr id="0" name=""/>
                      <p:cNvPicPr/>
                      <p:nvPr/>
                    </p:nvPicPr>
                    <p:blipFill>
                      <a:blip r:embed="rId5"/>
                      <a:stretch>
                        <a:fillRect/>
                      </a:stretch>
                    </p:blipFill>
                    <p:spPr>
                      <a:xfrm>
                        <a:off x="928688" y="1726205"/>
                        <a:ext cx="7286625" cy="4000500"/>
                      </a:xfrm>
                      <a:prstGeom prst="rect">
                        <a:avLst/>
                      </a:prstGeom>
                    </p:spPr>
                  </p:pic>
                </p:oleObj>
              </mc:Fallback>
            </mc:AlternateContent>
          </a:graphicData>
        </a:graphic>
      </p:graphicFrame>
      <p:sp>
        <p:nvSpPr>
          <p:cNvPr id="7" name="TextBox 6"/>
          <p:cNvSpPr txBox="1"/>
          <p:nvPr/>
        </p:nvSpPr>
        <p:spPr>
          <a:xfrm>
            <a:off x="6553200" y="6007650"/>
            <a:ext cx="2229649" cy="369332"/>
          </a:xfrm>
          <a:prstGeom prst="rect">
            <a:avLst/>
          </a:prstGeom>
          <a:noFill/>
        </p:spPr>
        <p:txBody>
          <a:bodyPr wrap="none" rtlCol="0">
            <a:spAutoFit/>
          </a:bodyPr>
          <a:lstStyle/>
          <a:p>
            <a:r>
              <a:rPr lang="en-US" dirty="0" smtClean="0">
                <a:hlinkClick r:id="rId6" action="ppaction://hlinksldjump"/>
              </a:rPr>
              <a:t>Return</a:t>
            </a:r>
            <a:r>
              <a:rPr lang="en-US" dirty="0" smtClean="0"/>
              <a:t> to Instructions</a:t>
            </a:r>
            <a:endParaRPr lang="en-US" dirty="0"/>
          </a:p>
        </p:txBody>
      </p:sp>
    </p:spTree>
    <p:extLst>
      <p:ext uri="{BB962C8B-B14F-4D97-AF65-F5344CB8AC3E}">
        <p14:creationId xmlns:p14="http://schemas.microsoft.com/office/powerpoint/2010/main" val="22138428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ln>
            <a:solidFill>
              <a:srgbClr val="E2231A"/>
            </a:solidFill>
          </a:ln>
        </p:spPr>
        <p:txBody>
          <a:bodyPr>
            <a:noAutofit/>
          </a:bodyPr>
          <a:lstStyle/>
          <a:p>
            <a:pPr lvl="0"/>
            <a:r>
              <a:rPr lang="en-US" sz="2400" dirty="0"/>
              <a:t>Interventions class captures </a:t>
            </a:r>
            <a:r>
              <a:rPr lang="en-US" sz="2400" dirty="0">
                <a:solidFill>
                  <a:srgbClr val="E2231A"/>
                </a:solidFill>
              </a:rPr>
              <a:t>investigational</a:t>
            </a:r>
            <a:r>
              <a:rPr lang="en-US" sz="2400" dirty="0"/>
              <a:t>, </a:t>
            </a:r>
            <a:r>
              <a:rPr lang="en-US" sz="2400" dirty="0">
                <a:solidFill>
                  <a:srgbClr val="E2231A"/>
                </a:solidFill>
              </a:rPr>
              <a:t>therapeutic</a:t>
            </a:r>
            <a:r>
              <a:rPr lang="en-US" sz="2400" dirty="0"/>
              <a:t>, and </a:t>
            </a:r>
            <a:r>
              <a:rPr lang="en-US" sz="2400" dirty="0">
                <a:solidFill>
                  <a:srgbClr val="E2231A"/>
                </a:solidFill>
              </a:rPr>
              <a:t>other treatments </a:t>
            </a:r>
            <a:r>
              <a:rPr lang="en-US" sz="2400" dirty="0"/>
              <a:t>administered to subject either </a:t>
            </a:r>
            <a:r>
              <a:rPr lang="en-US" sz="2400" dirty="0" smtClean="0"/>
              <a:t>as specified </a:t>
            </a:r>
            <a:r>
              <a:rPr lang="en-US" sz="2400" dirty="0"/>
              <a:t>by the </a:t>
            </a:r>
            <a:r>
              <a:rPr lang="en-US" sz="2400" dirty="0" smtClean="0"/>
              <a:t>protocol, coincident </a:t>
            </a:r>
            <a:r>
              <a:rPr lang="en-US" sz="2400" dirty="0"/>
              <a:t>with the study assessment </a:t>
            </a:r>
            <a:r>
              <a:rPr lang="en-US" sz="2400" dirty="0" smtClean="0"/>
              <a:t>period, or self-administered </a:t>
            </a:r>
            <a:r>
              <a:rPr lang="en-US" sz="2400" dirty="0"/>
              <a:t>by the </a:t>
            </a:r>
            <a:r>
              <a:rPr lang="en-US" sz="2400" dirty="0" smtClean="0"/>
              <a:t>subject</a:t>
            </a:r>
          </a:p>
          <a:p>
            <a:pPr marL="0" indent="0">
              <a:buNone/>
            </a:pPr>
            <a:endParaRPr lang="en-US" sz="1800" dirty="0"/>
          </a:p>
          <a:p>
            <a:r>
              <a:rPr lang="en-US" sz="2400" dirty="0" smtClean="0"/>
              <a:t>Interventions CRFs must collect a treatment topic variable, </a:t>
            </a:r>
            <a:r>
              <a:rPr lang="en-US" sz="2400" dirty="0" smtClean="0">
                <a:solidFill>
                  <a:srgbClr val="E2231A"/>
                </a:solidFill>
              </a:rPr>
              <a:t>xxTRT</a:t>
            </a:r>
            <a:r>
              <a:rPr lang="en-US" sz="2400" dirty="0" smtClean="0"/>
              <a:t>, and other Req., Exp., and Perm. variables to support the metadata in the Lilly Standards</a:t>
            </a:r>
          </a:p>
          <a:p>
            <a:endParaRPr lang="en-US" sz="2400" dirty="0" smtClean="0"/>
          </a:p>
          <a:p>
            <a:r>
              <a:rPr lang="en-US" sz="2400" dirty="0" smtClean="0"/>
              <a:t>The DEDs provide information that links the CRF variables to their SDTM variable counterparts</a:t>
            </a:r>
            <a:endParaRPr lang="en-US" sz="2400"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58</a:t>
            </a:fld>
            <a:endParaRPr lang="en-US" dirty="0"/>
          </a:p>
        </p:txBody>
      </p:sp>
    </p:spTree>
    <p:extLst>
      <p:ext uri="{BB962C8B-B14F-4D97-AF65-F5344CB8AC3E}">
        <p14:creationId xmlns:p14="http://schemas.microsoft.com/office/powerpoint/2010/main" val="326149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of Lilly Module </a:t>
            </a:r>
            <a:r>
              <a:rPr lang="en-US" dirty="0"/>
              <a:t>6</a:t>
            </a:r>
            <a:r>
              <a:rPr lang="en-US" dirty="0" smtClean="0"/>
              <a:t> </a:t>
            </a:r>
            <a:r>
              <a:rPr lang="en-US" dirty="0" smtClean="0">
                <a:sym typeface="Wingdings" panose="05000000000000000000" pitchFamily="2" charset="2"/>
              </a:rPr>
              <a:t></a:t>
            </a:r>
            <a:endParaRPr lang="en-US" dirty="0"/>
          </a:p>
        </p:txBody>
      </p:sp>
    </p:spTree>
    <p:extLst>
      <p:ext uri="{BB962C8B-B14F-4D97-AF65-F5344CB8AC3E}">
        <p14:creationId xmlns:p14="http://schemas.microsoft.com/office/powerpoint/2010/main" val="386505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Making Connections</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838534956"/>
              </p:ext>
            </p:extLst>
          </p:nvPr>
        </p:nvGraphicFramePr>
        <p:xfrm>
          <a:off x="347663" y="1489075"/>
          <a:ext cx="84915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6</a:t>
            </a:fld>
            <a:endParaRPr lang="en-US" dirty="0"/>
          </a:p>
        </p:txBody>
      </p:sp>
    </p:spTree>
    <p:extLst>
      <p:ext uri="{BB962C8B-B14F-4D97-AF65-F5344CB8AC3E}">
        <p14:creationId xmlns:p14="http://schemas.microsoft.com/office/powerpoint/2010/main" val="15703886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Reminder of Big Picture Steps</a:t>
            </a:r>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7</a:t>
            </a:fld>
            <a:endParaRPr lang="en-US" dirty="0"/>
          </a:p>
        </p:txBody>
      </p:sp>
      <p:grpSp>
        <p:nvGrpSpPr>
          <p:cNvPr id="7" name="Group 6"/>
          <p:cNvGrpSpPr/>
          <p:nvPr/>
        </p:nvGrpSpPr>
        <p:grpSpPr>
          <a:xfrm>
            <a:off x="608427" y="1839686"/>
            <a:ext cx="1141692" cy="1136595"/>
            <a:chOff x="608427" y="1839686"/>
            <a:chExt cx="1141692" cy="1136595"/>
          </a:xfrm>
        </p:grpSpPr>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27" y="1839686"/>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608427" y="1909483"/>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4" action="ppaction://hlinksldjump"/>
                </a:rPr>
                <a:t>Create Protocol</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-1-</a:t>
              </a:r>
              <a:endParaRPr lang="en-US" sz="1400" dirty="0">
                <a:latin typeface="Comic Sans MS" panose="030F0702030302020204" pitchFamily="66" charset="0"/>
              </a:endParaRPr>
            </a:p>
          </p:txBody>
        </p:sp>
      </p:grpSp>
      <p:grpSp>
        <p:nvGrpSpPr>
          <p:cNvPr id="10" name="Group 9"/>
          <p:cNvGrpSpPr/>
          <p:nvPr/>
        </p:nvGrpSpPr>
        <p:grpSpPr>
          <a:xfrm>
            <a:off x="707932" y="3299043"/>
            <a:ext cx="1141692" cy="1136595"/>
            <a:chOff x="2289309" y="4896649"/>
            <a:chExt cx="1141692" cy="1136595"/>
          </a:xfrm>
        </p:grpSpPr>
        <p:pic>
          <p:nvPicPr>
            <p:cNvPr id="1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9309" y="4896649"/>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TextBox 11"/>
            <p:cNvSpPr txBox="1"/>
            <p:nvPr/>
          </p:nvSpPr>
          <p:spPr>
            <a:xfrm>
              <a:off x="2289309" y="4975412"/>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5" action="ppaction://hlinksldjump"/>
                </a:rPr>
                <a:t>Annotate CRF (CRF </a:t>
              </a:r>
              <a:r>
                <a:rPr lang="en-US" sz="1400" dirty="0" smtClean="0">
                  <a:latin typeface="Comic Sans MS" panose="030F0702030302020204" pitchFamily="66" charset="0"/>
                  <a:sym typeface="Wingdings" panose="05000000000000000000" pitchFamily="2" charset="2"/>
                  <a:hlinkClick r:id="rId5" action="ppaction://hlinksldjump"/>
                </a:rPr>
                <a:t> SDTM)</a:t>
              </a:r>
              <a:endParaRPr lang="en-US" sz="1400" dirty="0" smtClean="0">
                <a:latin typeface="Comic Sans MS" panose="030F0702030302020204" pitchFamily="66" charset="0"/>
                <a:sym typeface="Wingdings" panose="05000000000000000000" pitchFamily="2" charset="2"/>
              </a:endParaRPr>
            </a:p>
            <a:p>
              <a:r>
                <a:rPr lang="en-US" sz="1400" dirty="0">
                  <a:latin typeface="Comic Sans MS" panose="030F0702030302020204" pitchFamily="66" charset="0"/>
                  <a:sym typeface="Wingdings" panose="05000000000000000000" pitchFamily="2" charset="2"/>
                </a:rPr>
                <a:t> </a:t>
              </a:r>
              <a:r>
                <a:rPr lang="en-US" sz="1400" dirty="0" smtClean="0">
                  <a:latin typeface="Comic Sans MS" panose="030F0702030302020204" pitchFamily="66" charset="0"/>
                  <a:sym typeface="Wingdings" panose="05000000000000000000" pitchFamily="2" charset="2"/>
                </a:rPr>
                <a:t>      -6-</a:t>
              </a:r>
              <a:endParaRPr lang="en-US" sz="1400" dirty="0">
                <a:latin typeface="Comic Sans MS" panose="030F0702030302020204" pitchFamily="66" charset="0"/>
              </a:endParaRPr>
            </a:p>
          </p:txBody>
        </p:sp>
      </p:grpSp>
      <p:grpSp>
        <p:nvGrpSpPr>
          <p:cNvPr id="13" name="Group 12"/>
          <p:cNvGrpSpPr/>
          <p:nvPr/>
        </p:nvGrpSpPr>
        <p:grpSpPr>
          <a:xfrm>
            <a:off x="5689414" y="1837069"/>
            <a:ext cx="1141692" cy="1136595"/>
            <a:chOff x="608427" y="4896649"/>
            <a:chExt cx="1141692" cy="1136595"/>
          </a:xfrm>
        </p:grpSpPr>
        <p:pic>
          <p:nvPicPr>
            <p:cNvPr id="1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27" y="4896649"/>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TextBox 14"/>
            <p:cNvSpPr txBox="1"/>
            <p:nvPr/>
          </p:nvSpPr>
          <p:spPr>
            <a:xfrm>
              <a:off x="608427" y="4968368"/>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6" action="ppaction://hlinksldjump"/>
                </a:rPr>
                <a:t>4) Choose DEDs/CRF</a:t>
              </a:r>
              <a:endParaRPr lang="en-US" sz="1400" dirty="0" smtClean="0">
                <a:latin typeface="Comic Sans MS" panose="030F0702030302020204" pitchFamily="66" charset="0"/>
              </a:endParaRPr>
            </a:p>
            <a:p>
              <a:endParaRPr lang="en-US" sz="1400" dirty="0" smtClean="0">
                <a:latin typeface="Comic Sans MS" panose="030F0702030302020204" pitchFamily="66" charset="0"/>
              </a:endParaRPr>
            </a:p>
            <a:p>
              <a:r>
                <a:rPr lang="en-US" sz="1400" dirty="0" smtClean="0">
                  <a:latin typeface="Comic Sans MS" panose="030F0702030302020204" pitchFamily="66" charset="0"/>
                </a:rPr>
                <a:t>       -4-</a:t>
              </a:r>
              <a:endParaRPr lang="en-US" sz="1400" dirty="0">
                <a:latin typeface="Comic Sans MS" panose="030F0702030302020204" pitchFamily="66" charset="0"/>
              </a:endParaRPr>
            </a:p>
          </p:txBody>
        </p:sp>
      </p:grpSp>
      <p:grpSp>
        <p:nvGrpSpPr>
          <p:cNvPr id="16" name="Group 15"/>
          <p:cNvGrpSpPr/>
          <p:nvPr/>
        </p:nvGrpSpPr>
        <p:grpSpPr>
          <a:xfrm>
            <a:off x="7457463" y="1864405"/>
            <a:ext cx="1188202" cy="1136595"/>
            <a:chOff x="7258237" y="3345755"/>
            <a:chExt cx="1188202" cy="1136595"/>
          </a:xfrm>
        </p:grpSpPr>
        <p:pic>
          <p:nvPicPr>
            <p:cNvPr id="1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8237" y="3345755"/>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TextBox 17"/>
            <p:cNvSpPr txBox="1"/>
            <p:nvPr/>
          </p:nvSpPr>
          <p:spPr>
            <a:xfrm>
              <a:off x="7304747" y="3404546"/>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7" action="ppaction://hlinksldjump"/>
                </a:rPr>
                <a:t>Annotate CRF (CRF </a:t>
              </a:r>
              <a:r>
                <a:rPr lang="en-US" sz="1400" dirty="0" smtClean="0">
                  <a:latin typeface="Comic Sans MS" panose="030F0702030302020204" pitchFamily="66" charset="0"/>
                  <a:sym typeface="Wingdings" panose="05000000000000000000" pitchFamily="2" charset="2"/>
                  <a:hlinkClick r:id="rId7" action="ppaction://hlinksldjump"/>
                </a:rPr>
                <a:t> </a:t>
              </a:r>
              <a:r>
                <a:rPr lang="en-US" sz="1400" dirty="0" smtClean="0">
                  <a:latin typeface="Comic Sans MS" panose="030F0702030302020204" pitchFamily="66" charset="0"/>
                  <a:hlinkClick r:id="rId7" action="ppaction://hlinksldjump"/>
                </a:rPr>
                <a:t>Raw)</a:t>
              </a:r>
              <a:endParaRPr lang="en-US" sz="1400" dirty="0" smtClean="0">
                <a:latin typeface="Comic Sans MS" panose="030F0702030302020204" pitchFamily="66" charset="0"/>
              </a:endParaRPr>
            </a:p>
            <a:p>
              <a:r>
                <a:rPr lang="en-US" sz="1400" dirty="0" smtClean="0">
                  <a:latin typeface="Comic Sans MS" panose="030F0702030302020204" pitchFamily="66" charset="0"/>
                </a:rPr>
                <a:t>      -5-</a:t>
              </a:r>
              <a:endParaRPr lang="en-US" sz="1400" dirty="0">
                <a:latin typeface="Comic Sans MS" panose="030F0702030302020204" pitchFamily="66" charset="0"/>
              </a:endParaRPr>
            </a:p>
          </p:txBody>
        </p:sp>
      </p:grpSp>
      <p:grpSp>
        <p:nvGrpSpPr>
          <p:cNvPr id="19" name="Group 18"/>
          <p:cNvGrpSpPr/>
          <p:nvPr/>
        </p:nvGrpSpPr>
        <p:grpSpPr>
          <a:xfrm>
            <a:off x="2332546" y="4854691"/>
            <a:ext cx="1141692" cy="1136595"/>
            <a:chOff x="5138084" y="3277557"/>
            <a:chExt cx="1141692" cy="1136595"/>
          </a:xfrm>
        </p:grpSpPr>
        <p:pic>
          <p:nvPicPr>
            <p:cNvPr id="2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8084" y="3277557"/>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1" name="TextBox 20"/>
            <p:cNvSpPr txBox="1"/>
            <p:nvPr/>
          </p:nvSpPr>
          <p:spPr>
            <a:xfrm>
              <a:off x="5138084" y="3345755"/>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8" action="ppaction://hlinksldjump"/>
                </a:rPr>
                <a:t>TFLs and Delivery</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-12-</a:t>
              </a:r>
              <a:endParaRPr lang="en-US" sz="1400" dirty="0">
                <a:latin typeface="Comic Sans MS" panose="030F0702030302020204" pitchFamily="66" charset="0"/>
              </a:endParaRPr>
            </a:p>
          </p:txBody>
        </p:sp>
      </p:grpSp>
      <p:grpSp>
        <p:nvGrpSpPr>
          <p:cNvPr id="22" name="Group 21"/>
          <p:cNvGrpSpPr/>
          <p:nvPr/>
        </p:nvGrpSpPr>
        <p:grpSpPr>
          <a:xfrm>
            <a:off x="2332546" y="3325021"/>
            <a:ext cx="1228165" cy="1136595"/>
            <a:chOff x="2246073" y="3277556"/>
            <a:chExt cx="1228165" cy="1136595"/>
          </a:xfrm>
        </p:grpSpPr>
        <p:pic>
          <p:nvPicPr>
            <p:cNvPr id="23"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9309" y="3277556"/>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TextBox 23"/>
            <p:cNvSpPr txBox="1"/>
            <p:nvPr/>
          </p:nvSpPr>
          <p:spPr>
            <a:xfrm>
              <a:off x="2246073" y="3322634"/>
              <a:ext cx="1228165" cy="954107"/>
            </a:xfrm>
            <a:prstGeom prst="rect">
              <a:avLst/>
            </a:prstGeom>
            <a:noFill/>
          </p:spPr>
          <p:txBody>
            <a:bodyPr wrap="square" rtlCol="0">
              <a:spAutoFit/>
            </a:bodyPr>
            <a:lstStyle/>
            <a:p>
              <a:r>
                <a:rPr lang="en-US" sz="1400" dirty="0" smtClean="0">
                  <a:latin typeface="Comic Sans MS" panose="030F0702030302020204" pitchFamily="66" charset="0"/>
                  <a:hlinkClick r:id="rId9" action="ppaction://hlinksldjump"/>
                </a:rPr>
                <a:t>Data Management</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-7-</a:t>
              </a:r>
              <a:endParaRPr lang="en-US" sz="1400" dirty="0">
                <a:latin typeface="Comic Sans MS" panose="030F0702030302020204" pitchFamily="66" charset="0"/>
              </a:endParaRPr>
            </a:p>
          </p:txBody>
        </p:sp>
      </p:grpSp>
      <p:grpSp>
        <p:nvGrpSpPr>
          <p:cNvPr id="25" name="Group 24"/>
          <p:cNvGrpSpPr/>
          <p:nvPr/>
        </p:nvGrpSpPr>
        <p:grpSpPr>
          <a:xfrm>
            <a:off x="3869579" y="4801341"/>
            <a:ext cx="1141692" cy="1136595"/>
            <a:chOff x="7186520" y="1839686"/>
            <a:chExt cx="1141692" cy="1136595"/>
          </a:xfrm>
        </p:grpSpPr>
        <p:pic>
          <p:nvPicPr>
            <p:cNvPr id="2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6520" y="1839686"/>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7" name="TextBox 26"/>
            <p:cNvSpPr txBox="1"/>
            <p:nvPr/>
          </p:nvSpPr>
          <p:spPr>
            <a:xfrm>
              <a:off x="7186520" y="1893036"/>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0" action="ppaction://hlinksldjump"/>
                </a:rPr>
                <a:t>Generate Define.xml</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-13-</a:t>
              </a:r>
              <a:endParaRPr lang="en-US" sz="1400" dirty="0">
                <a:latin typeface="Comic Sans MS" panose="030F0702030302020204" pitchFamily="66" charset="0"/>
              </a:endParaRPr>
            </a:p>
          </p:txBody>
        </p:sp>
      </p:grpSp>
      <p:grpSp>
        <p:nvGrpSpPr>
          <p:cNvPr id="28" name="Group 27"/>
          <p:cNvGrpSpPr/>
          <p:nvPr/>
        </p:nvGrpSpPr>
        <p:grpSpPr>
          <a:xfrm>
            <a:off x="3961841" y="1765650"/>
            <a:ext cx="1141692" cy="1136595"/>
            <a:chOff x="3513605" y="1710517"/>
            <a:chExt cx="1141692" cy="1136595"/>
          </a:xfrm>
        </p:grpSpPr>
        <p:pic>
          <p:nvPicPr>
            <p:cNvPr id="2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3605" y="1710517"/>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0" name="TextBox 29"/>
            <p:cNvSpPr txBox="1"/>
            <p:nvPr/>
          </p:nvSpPr>
          <p:spPr>
            <a:xfrm>
              <a:off x="3513605" y="1813326"/>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1" action="ppaction://hlinksldjump"/>
                </a:rPr>
                <a:t>3) Input Study Build Design</a:t>
              </a:r>
              <a:endParaRPr lang="en-US" sz="1400" dirty="0" smtClean="0">
                <a:latin typeface="Comic Sans MS" panose="030F0702030302020204" pitchFamily="66" charset="0"/>
              </a:endParaRPr>
            </a:p>
            <a:p>
              <a:r>
                <a:rPr lang="en-US" sz="1400" dirty="0">
                  <a:latin typeface="Comic Sans MS" panose="030F0702030302020204" pitchFamily="66" charset="0"/>
                </a:rPr>
                <a:t> </a:t>
              </a:r>
              <a:r>
                <a:rPr lang="en-US" sz="1400" dirty="0" smtClean="0">
                  <a:latin typeface="Comic Sans MS" panose="030F0702030302020204" pitchFamily="66" charset="0"/>
                </a:rPr>
                <a:t>      -3-</a:t>
              </a:r>
              <a:endParaRPr lang="en-US" sz="1400" dirty="0">
                <a:latin typeface="Comic Sans MS" panose="030F0702030302020204" pitchFamily="66" charset="0"/>
              </a:endParaRPr>
            </a:p>
          </p:txBody>
        </p:sp>
      </p:grpSp>
      <p:grpSp>
        <p:nvGrpSpPr>
          <p:cNvPr id="31" name="Group 30"/>
          <p:cNvGrpSpPr/>
          <p:nvPr/>
        </p:nvGrpSpPr>
        <p:grpSpPr>
          <a:xfrm>
            <a:off x="7460737" y="4896648"/>
            <a:ext cx="1184928" cy="1136595"/>
            <a:chOff x="2246072" y="1864405"/>
            <a:chExt cx="1184928" cy="1136595"/>
          </a:xfrm>
        </p:grpSpPr>
        <p:pic>
          <p:nvPicPr>
            <p:cNvPr id="3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6072" y="1864405"/>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3" name="TextBox 32"/>
            <p:cNvSpPr txBox="1"/>
            <p:nvPr/>
          </p:nvSpPr>
          <p:spPr>
            <a:xfrm>
              <a:off x="2289308" y="1914923"/>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2" action="ppaction://hlinksldjump"/>
                </a:rPr>
                <a:t>Submit to FDA</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-15-</a:t>
              </a:r>
              <a:endParaRPr lang="en-US" sz="1400" dirty="0">
                <a:latin typeface="Comic Sans MS" panose="030F0702030302020204" pitchFamily="66" charset="0"/>
              </a:endParaRPr>
            </a:p>
          </p:txBody>
        </p:sp>
      </p:grpSp>
      <p:grpSp>
        <p:nvGrpSpPr>
          <p:cNvPr id="34" name="Group 33"/>
          <p:cNvGrpSpPr/>
          <p:nvPr/>
        </p:nvGrpSpPr>
        <p:grpSpPr>
          <a:xfrm>
            <a:off x="707932" y="4828523"/>
            <a:ext cx="1141692" cy="1136595"/>
            <a:chOff x="7258237" y="4893122"/>
            <a:chExt cx="1141692" cy="1136595"/>
          </a:xfrm>
        </p:grpSpPr>
        <p:pic>
          <p:nvPicPr>
            <p:cNvPr id="3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8237" y="4893122"/>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6" name="TextBox 35"/>
            <p:cNvSpPr txBox="1"/>
            <p:nvPr/>
          </p:nvSpPr>
          <p:spPr>
            <a:xfrm>
              <a:off x="7258237" y="4965456"/>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3" action="ppaction://hlinksldjump"/>
                </a:rPr>
                <a:t>ADaM Program &amp; Validate</a:t>
              </a:r>
              <a:endParaRPr lang="en-US" sz="1400" dirty="0" smtClean="0">
                <a:latin typeface="Comic Sans MS" panose="030F0702030302020204" pitchFamily="66" charset="0"/>
              </a:endParaRPr>
            </a:p>
            <a:p>
              <a:r>
                <a:rPr lang="en-US" sz="1400" dirty="0">
                  <a:latin typeface="Comic Sans MS" panose="030F0702030302020204" pitchFamily="66" charset="0"/>
                </a:rPr>
                <a:t> </a:t>
              </a:r>
              <a:r>
                <a:rPr lang="en-US" sz="1400" dirty="0" smtClean="0">
                  <a:latin typeface="Comic Sans MS" panose="030F0702030302020204" pitchFamily="66" charset="0"/>
                </a:rPr>
                <a:t>     -11-</a:t>
              </a:r>
              <a:endParaRPr lang="en-US" sz="1400" dirty="0">
                <a:latin typeface="Comic Sans MS" panose="030F0702030302020204" pitchFamily="66" charset="0"/>
              </a:endParaRPr>
            </a:p>
          </p:txBody>
        </p:sp>
      </p:grpSp>
      <p:grpSp>
        <p:nvGrpSpPr>
          <p:cNvPr id="37" name="Group 36"/>
          <p:cNvGrpSpPr/>
          <p:nvPr/>
        </p:nvGrpSpPr>
        <p:grpSpPr>
          <a:xfrm>
            <a:off x="5689414" y="3365351"/>
            <a:ext cx="1141692" cy="1136595"/>
            <a:chOff x="5138084" y="4893123"/>
            <a:chExt cx="1141692" cy="1136595"/>
          </a:xfrm>
        </p:grpSpPr>
        <p:pic>
          <p:nvPicPr>
            <p:cNvPr id="3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8084" y="4893123"/>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 name="TextBox 38"/>
            <p:cNvSpPr txBox="1"/>
            <p:nvPr/>
          </p:nvSpPr>
          <p:spPr>
            <a:xfrm>
              <a:off x="5138084" y="4976284"/>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4" action="ppaction://hlinksldjump"/>
                </a:rPr>
                <a:t>SDTM Program &amp; Validate</a:t>
              </a:r>
              <a:endParaRPr lang="en-US" sz="1400" dirty="0" smtClean="0">
                <a:latin typeface="Comic Sans MS" panose="030F0702030302020204" pitchFamily="66" charset="0"/>
              </a:endParaRPr>
            </a:p>
            <a:p>
              <a:r>
                <a:rPr lang="en-US" sz="1400" dirty="0">
                  <a:latin typeface="Comic Sans MS" panose="030F0702030302020204" pitchFamily="66" charset="0"/>
                </a:rPr>
                <a:t> </a:t>
              </a:r>
              <a:r>
                <a:rPr lang="en-US" sz="1400" dirty="0" smtClean="0">
                  <a:latin typeface="Comic Sans MS" panose="030F0702030302020204" pitchFamily="66" charset="0"/>
                </a:rPr>
                <a:t>      -9-</a:t>
              </a:r>
              <a:endParaRPr lang="en-US" sz="1400" dirty="0">
                <a:latin typeface="Comic Sans MS" panose="030F0702030302020204" pitchFamily="66" charset="0"/>
              </a:endParaRPr>
            </a:p>
          </p:txBody>
        </p:sp>
      </p:grpSp>
      <p:grpSp>
        <p:nvGrpSpPr>
          <p:cNvPr id="40" name="Group 39"/>
          <p:cNvGrpSpPr/>
          <p:nvPr/>
        </p:nvGrpSpPr>
        <p:grpSpPr>
          <a:xfrm>
            <a:off x="2301584" y="1837070"/>
            <a:ext cx="1172654" cy="1136595"/>
            <a:chOff x="577465" y="3277558"/>
            <a:chExt cx="1172654" cy="1136595"/>
          </a:xfrm>
        </p:grpSpPr>
        <p:pic>
          <p:nvPicPr>
            <p:cNvPr id="4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27" y="3277558"/>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2" name="TextBox 41"/>
            <p:cNvSpPr txBox="1"/>
            <p:nvPr/>
          </p:nvSpPr>
          <p:spPr>
            <a:xfrm>
              <a:off x="577465" y="3363685"/>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5" action="ppaction://hlinksldjump"/>
                </a:rPr>
                <a:t>2) Write SAP</a:t>
              </a:r>
              <a:endParaRPr lang="en-US" sz="1400" dirty="0" smtClean="0">
                <a:latin typeface="Comic Sans MS" panose="030F0702030302020204" pitchFamily="66" charset="0"/>
              </a:endParaRPr>
            </a:p>
            <a:p>
              <a:endParaRPr lang="en-US" sz="1400" dirty="0">
                <a:latin typeface="Comic Sans MS" panose="030F0702030302020204" pitchFamily="66" charset="0"/>
              </a:endParaRPr>
            </a:p>
            <a:p>
              <a:r>
                <a:rPr lang="en-US" sz="1400" dirty="0" smtClean="0">
                  <a:latin typeface="Comic Sans MS" panose="030F0702030302020204" pitchFamily="66" charset="0"/>
                </a:rPr>
                <a:t>       -2-</a:t>
              </a:r>
              <a:endParaRPr lang="en-US" sz="1400" dirty="0">
                <a:latin typeface="Comic Sans MS" panose="030F0702030302020204" pitchFamily="66" charset="0"/>
              </a:endParaRPr>
            </a:p>
          </p:txBody>
        </p:sp>
      </p:grpSp>
      <p:grpSp>
        <p:nvGrpSpPr>
          <p:cNvPr id="43" name="Group 42"/>
          <p:cNvGrpSpPr/>
          <p:nvPr/>
        </p:nvGrpSpPr>
        <p:grpSpPr>
          <a:xfrm>
            <a:off x="3984253" y="3299041"/>
            <a:ext cx="1141692" cy="1136595"/>
            <a:chOff x="5138084" y="3277557"/>
            <a:chExt cx="1141692" cy="1136595"/>
          </a:xfrm>
        </p:grpSpPr>
        <p:pic>
          <p:nvPicPr>
            <p:cNvPr id="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8084" y="3277557"/>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5" name="TextBox 44"/>
            <p:cNvSpPr txBox="1"/>
            <p:nvPr/>
          </p:nvSpPr>
          <p:spPr>
            <a:xfrm>
              <a:off x="5138084" y="3345755"/>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6" action="ppaction://hlinksldjump"/>
                </a:rPr>
                <a:t>SDTM Study Specs</a:t>
              </a:r>
              <a:endParaRPr lang="en-US" sz="1400" dirty="0" smtClean="0">
                <a:latin typeface="Comic Sans MS" panose="030F0702030302020204" pitchFamily="66" charset="0"/>
              </a:endParaRPr>
            </a:p>
            <a:p>
              <a:r>
                <a:rPr lang="en-US" sz="1400" dirty="0">
                  <a:latin typeface="Comic Sans MS" panose="030F0702030302020204" pitchFamily="66" charset="0"/>
                </a:rPr>
                <a:t> </a:t>
              </a:r>
              <a:r>
                <a:rPr lang="en-US" sz="1400" dirty="0" smtClean="0">
                  <a:latin typeface="Comic Sans MS" panose="030F0702030302020204" pitchFamily="66" charset="0"/>
                </a:rPr>
                <a:t>      -8-</a:t>
              </a:r>
              <a:endParaRPr lang="en-US" sz="1400" dirty="0">
                <a:latin typeface="Comic Sans MS" panose="030F0702030302020204" pitchFamily="66" charset="0"/>
              </a:endParaRPr>
            </a:p>
          </p:txBody>
        </p:sp>
      </p:grpSp>
      <p:grpSp>
        <p:nvGrpSpPr>
          <p:cNvPr id="46" name="Group 45"/>
          <p:cNvGrpSpPr/>
          <p:nvPr/>
        </p:nvGrpSpPr>
        <p:grpSpPr>
          <a:xfrm>
            <a:off x="7457463" y="3325021"/>
            <a:ext cx="1141692" cy="1136595"/>
            <a:chOff x="5138084" y="3277557"/>
            <a:chExt cx="1141692" cy="1136595"/>
          </a:xfrm>
        </p:grpSpPr>
        <p:pic>
          <p:nvPicPr>
            <p:cNvPr id="4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8084" y="3277557"/>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TextBox 47"/>
            <p:cNvSpPr txBox="1"/>
            <p:nvPr/>
          </p:nvSpPr>
          <p:spPr>
            <a:xfrm>
              <a:off x="5138084" y="3345755"/>
              <a:ext cx="1141692" cy="954107"/>
            </a:xfrm>
            <a:prstGeom prst="rect">
              <a:avLst/>
            </a:prstGeom>
            <a:noFill/>
          </p:spPr>
          <p:txBody>
            <a:bodyPr wrap="square" rtlCol="0">
              <a:spAutoFit/>
            </a:bodyPr>
            <a:lstStyle/>
            <a:p>
              <a:r>
                <a:rPr lang="en-US" sz="1400" dirty="0" smtClean="0">
                  <a:latin typeface="Comic Sans MS" panose="030F0702030302020204" pitchFamily="66" charset="0"/>
                  <a:hlinkClick r:id="rId17" action="ppaction://hlinksldjump"/>
                </a:rPr>
                <a:t>ADaM Study Specs</a:t>
              </a:r>
              <a:endParaRPr lang="en-US" sz="1400" dirty="0" smtClean="0">
                <a:latin typeface="Comic Sans MS" panose="030F0702030302020204" pitchFamily="66" charset="0"/>
              </a:endParaRPr>
            </a:p>
            <a:p>
              <a:r>
                <a:rPr lang="en-US" sz="1400" dirty="0">
                  <a:latin typeface="Comic Sans MS" panose="030F0702030302020204" pitchFamily="66" charset="0"/>
                </a:rPr>
                <a:t> </a:t>
              </a:r>
              <a:r>
                <a:rPr lang="en-US" sz="1400" dirty="0" smtClean="0">
                  <a:latin typeface="Comic Sans MS" panose="030F0702030302020204" pitchFamily="66" charset="0"/>
                </a:rPr>
                <a:t>     -10-</a:t>
              </a:r>
              <a:endParaRPr lang="en-US" sz="1400" dirty="0">
                <a:latin typeface="Comic Sans MS" panose="030F0702030302020204" pitchFamily="66" charset="0"/>
              </a:endParaRPr>
            </a:p>
          </p:txBody>
        </p:sp>
      </p:grpSp>
      <p:grpSp>
        <p:nvGrpSpPr>
          <p:cNvPr id="49" name="Group 48"/>
          <p:cNvGrpSpPr/>
          <p:nvPr/>
        </p:nvGrpSpPr>
        <p:grpSpPr>
          <a:xfrm>
            <a:off x="5689414" y="4851570"/>
            <a:ext cx="1141692" cy="1136595"/>
            <a:chOff x="5138084" y="3277557"/>
            <a:chExt cx="1141692" cy="1136595"/>
          </a:xfrm>
        </p:grpSpPr>
        <p:pic>
          <p:nvPicPr>
            <p:cNvPr id="5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8084" y="3277557"/>
              <a:ext cx="1141692" cy="1136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1" name="TextBox 50"/>
            <p:cNvSpPr txBox="1"/>
            <p:nvPr/>
          </p:nvSpPr>
          <p:spPr>
            <a:xfrm>
              <a:off x="5138084" y="3345755"/>
              <a:ext cx="1141692" cy="861774"/>
            </a:xfrm>
            <a:prstGeom prst="rect">
              <a:avLst/>
            </a:prstGeom>
            <a:noFill/>
          </p:spPr>
          <p:txBody>
            <a:bodyPr wrap="square" rtlCol="0">
              <a:spAutoFit/>
            </a:bodyPr>
            <a:lstStyle/>
            <a:p>
              <a:r>
                <a:rPr lang="en-US" sz="1200" dirty="0" smtClean="0">
                  <a:latin typeface="Comic Sans MS" panose="030F0702030302020204" pitchFamily="66" charset="0"/>
                  <a:hlinkClick r:id="rId18" action="ppaction://hlinksldjump"/>
                </a:rPr>
                <a:t>Clinical Study Report (CSR)</a:t>
              </a:r>
              <a:endParaRPr lang="en-US" sz="1400" dirty="0" smtClean="0">
                <a:latin typeface="Comic Sans MS" panose="030F0702030302020204" pitchFamily="66" charset="0"/>
              </a:endParaRPr>
            </a:p>
            <a:p>
              <a:r>
                <a:rPr lang="en-US" sz="1400" dirty="0" smtClean="0">
                  <a:latin typeface="Comic Sans MS" panose="030F0702030302020204" pitchFamily="66" charset="0"/>
                </a:rPr>
                <a:t>      -14-</a:t>
              </a:r>
              <a:endParaRPr lang="en-US" sz="1400" dirty="0">
                <a:latin typeface="Comic Sans MS" panose="030F0702030302020204" pitchFamily="66" charset="0"/>
              </a:endParaRPr>
            </a:p>
          </p:txBody>
        </p:sp>
      </p:grpSp>
      <p:cxnSp>
        <p:nvCxnSpPr>
          <p:cNvPr id="53" name="Straight Arrow Connector 52"/>
          <p:cNvCxnSpPr>
            <a:stCxn id="8" idx="3"/>
            <a:endCxn id="41" idx="1"/>
          </p:cNvCxnSpPr>
          <p:nvPr/>
        </p:nvCxnSpPr>
        <p:spPr>
          <a:xfrm flipV="1">
            <a:off x="1750119" y="2405368"/>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flipV="1">
            <a:off x="5011271" y="5287151"/>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flipV="1">
            <a:off x="3291874" y="5320818"/>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V="1">
            <a:off x="1763705" y="5323434"/>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flipV="1">
            <a:off x="5125945" y="3822690"/>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flipV="1">
            <a:off x="3459942" y="3827369"/>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flipV="1">
            <a:off x="1811076" y="3840417"/>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6831106" y="5331744"/>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6831105" y="3852243"/>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3401826" y="2376457"/>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70" name="Elbow Connector 69"/>
          <p:cNvCxnSpPr>
            <a:stCxn id="17" idx="2"/>
            <a:endCxn id="11" idx="0"/>
          </p:cNvCxnSpPr>
          <p:nvPr/>
        </p:nvCxnSpPr>
        <p:spPr>
          <a:xfrm rot="5400000">
            <a:off x="4504523" y="-224744"/>
            <a:ext cx="298043" cy="6749531"/>
          </a:xfrm>
          <a:prstGeom prst="bentConnector3">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72" name="Elbow Connector 71"/>
          <p:cNvCxnSpPr>
            <a:stCxn id="47" idx="2"/>
            <a:endCxn id="35" idx="0"/>
          </p:cNvCxnSpPr>
          <p:nvPr/>
        </p:nvCxnSpPr>
        <p:spPr>
          <a:xfrm rot="5400000">
            <a:off x="4470091" y="1270304"/>
            <a:ext cx="366907" cy="6749531"/>
          </a:xfrm>
          <a:prstGeom prst="bentConnector3">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flipV="1">
            <a:off x="5103533" y="2364133"/>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6831104" y="2409836"/>
            <a:ext cx="582427" cy="2616"/>
          </a:xfrm>
          <a:prstGeom prst="straightConnector1">
            <a:avLst/>
          </a:prstGeom>
          <a:ln>
            <a:solidFill>
              <a:srgbClr val="E2231A"/>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9140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Understand the Connection</a:t>
            </a:r>
            <a:endParaRPr lang="en-US" dirty="0"/>
          </a:p>
        </p:txBody>
      </p:sp>
      <p:sp>
        <p:nvSpPr>
          <p:cNvPr id="3" name="Content Placeholder 2"/>
          <p:cNvSpPr>
            <a:spLocks noGrp="1"/>
          </p:cNvSpPr>
          <p:nvPr>
            <p:ph idx="1"/>
          </p:nvPr>
        </p:nvSpPr>
        <p:spPr>
          <a:ln>
            <a:solidFill>
              <a:srgbClr val="E2231A"/>
            </a:solidFill>
          </a:ln>
        </p:spPr>
        <p:txBody>
          <a:bodyPr>
            <a:normAutofit fontScale="92500" lnSpcReduction="10000"/>
          </a:bodyPr>
          <a:lstStyle/>
          <a:p>
            <a:r>
              <a:rPr lang="en-US" sz="2800" dirty="0" smtClean="0"/>
              <a:t>To understand the connection between the CRF, DEDs, and Standards/SLDs, and to complete the next exercise, it will be helpful to have a general understanding of metadata</a:t>
            </a:r>
          </a:p>
          <a:p>
            <a:r>
              <a:rPr lang="en-US" sz="2800" dirty="0">
                <a:solidFill>
                  <a:srgbClr val="E2231A"/>
                </a:solidFill>
              </a:rPr>
              <a:t>Metadata </a:t>
            </a:r>
            <a:r>
              <a:rPr lang="en-US" sz="2800" dirty="0" smtClean="0">
                <a:solidFill>
                  <a:srgbClr val="E2231A"/>
                </a:solidFill>
              </a:rPr>
              <a:t>= “</a:t>
            </a:r>
            <a:r>
              <a:rPr lang="en-US" sz="2800" dirty="0">
                <a:solidFill>
                  <a:srgbClr val="E2231A"/>
                </a:solidFill>
              </a:rPr>
              <a:t>data about </a:t>
            </a:r>
            <a:r>
              <a:rPr lang="en-US" sz="2800" dirty="0" smtClean="0">
                <a:solidFill>
                  <a:srgbClr val="E2231A"/>
                </a:solidFill>
              </a:rPr>
              <a:t>data”</a:t>
            </a:r>
          </a:p>
          <a:p>
            <a:r>
              <a:rPr lang="en-US" sz="2800" dirty="0">
                <a:solidFill>
                  <a:srgbClr val="E2231A"/>
                </a:solidFill>
              </a:rPr>
              <a:t>Metadata in the SDTM IG: </a:t>
            </a:r>
            <a:endParaRPr lang="en-US" sz="2800" dirty="0" smtClean="0">
              <a:solidFill>
                <a:srgbClr val="E2231A"/>
              </a:solidFill>
            </a:endParaRPr>
          </a:p>
          <a:p>
            <a:pPr lvl="1"/>
            <a:r>
              <a:rPr lang="en-US" sz="2400" dirty="0"/>
              <a:t>V</a:t>
            </a:r>
            <a:r>
              <a:rPr lang="en-US" sz="2400" dirty="0" smtClean="0"/>
              <a:t>ariable </a:t>
            </a:r>
            <a:r>
              <a:rPr lang="en-US" sz="2400" dirty="0"/>
              <a:t>N</a:t>
            </a:r>
            <a:r>
              <a:rPr lang="en-US" sz="2400" dirty="0" smtClean="0"/>
              <a:t>ame</a:t>
            </a:r>
          </a:p>
          <a:p>
            <a:pPr lvl="1"/>
            <a:r>
              <a:rPr lang="en-US" sz="2400" dirty="0"/>
              <a:t>V</a:t>
            </a:r>
            <a:r>
              <a:rPr lang="en-US" sz="2400" dirty="0" smtClean="0"/>
              <a:t>ariable </a:t>
            </a:r>
            <a:r>
              <a:rPr lang="en-US" sz="2400" dirty="0"/>
              <a:t>L</a:t>
            </a:r>
            <a:r>
              <a:rPr lang="en-US" sz="2400" dirty="0" smtClean="0"/>
              <a:t>abel</a:t>
            </a:r>
          </a:p>
          <a:p>
            <a:pPr lvl="1"/>
            <a:r>
              <a:rPr lang="en-US" sz="2400" dirty="0" smtClean="0"/>
              <a:t>Type</a:t>
            </a:r>
          </a:p>
          <a:p>
            <a:pPr lvl="1"/>
            <a:r>
              <a:rPr lang="en-US" sz="2400" dirty="0" smtClean="0"/>
              <a:t>CT</a:t>
            </a:r>
          </a:p>
          <a:p>
            <a:pPr lvl="1"/>
            <a:r>
              <a:rPr lang="en-US" sz="2400" dirty="0" smtClean="0"/>
              <a:t>Role</a:t>
            </a:r>
          </a:p>
          <a:p>
            <a:pPr lvl="1"/>
            <a:r>
              <a:rPr lang="en-US" sz="2400" dirty="0" smtClean="0"/>
              <a:t>Core</a:t>
            </a:r>
            <a:endParaRPr lang="en-US" sz="2400" dirty="0"/>
          </a:p>
          <a:p>
            <a:endParaRPr lang="en-US" sz="2800" dirty="0"/>
          </a:p>
          <a:p>
            <a:endParaRPr lang="en-US" sz="2800" dirty="0" smtClean="0"/>
          </a:p>
          <a:p>
            <a:endParaRPr lang="en-US" sz="2800" dirty="0" smtClean="0"/>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8</a:t>
            </a:fld>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1431" y="3918857"/>
            <a:ext cx="3783537" cy="1968274"/>
          </a:xfrm>
          <a:prstGeom prst="rect">
            <a:avLst/>
          </a:prstGeom>
          <a:noFill/>
          <a:ln w="9525">
            <a:solidFill>
              <a:srgbClr val="E2231A"/>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6938908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Not in </a:t>
            </a:r>
            <a:r>
              <a:rPr lang="en-US" dirty="0" smtClean="0"/>
              <a:t>SDTM IG</a:t>
            </a:r>
            <a:endParaRPr lang="en-US" dirty="0"/>
          </a:p>
        </p:txBody>
      </p:sp>
      <p:sp>
        <p:nvSpPr>
          <p:cNvPr id="3" name="Content Placeholder 2"/>
          <p:cNvSpPr>
            <a:spLocks noGrp="1"/>
          </p:cNvSpPr>
          <p:nvPr>
            <p:ph idx="1"/>
          </p:nvPr>
        </p:nvSpPr>
        <p:spPr>
          <a:xfrm>
            <a:off x="347471" y="1488532"/>
            <a:ext cx="8491835" cy="4727073"/>
          </a:xfrm>
          <a:ln>
            <a:solidFill>
              <a:srgbClr val="E2231A"/>
            </a:solidFill>
          </a:ln>
        </p:spPr>
        <p:txBody>
          <a:bodyPr>
            <a:normAutofit fontScale="70000" lnSpcReduction="20000"/>
          </a:bodyPr>
          <a:lstStyle/>
          <a:p>
            <a:r>
              <a:rPr lang="en-US" sz="4600" dirty="0"/>
              <a:t>Sponsor specific metadata </a:t>
            </a:r>
          </a:p>
          <a:p>
            <a:pPr marL="0" indent="0">
              <a:buNone/>
            </a:pPr>
            <a:r>
              <a:rPr lang="en-US" sz="4100" dirty="0" smtClean="0"/>
              <a:t>	Metadata </a:t>
            </a:r>
            <a:r>
              <a:rPr lang="en-US" sz="4100" dirty="0"/>
              <a:t>needed for </a:t>
            </a:r>
            <a:r>
              <a:rPr lang="en-US" sz="4100" dirty="0" smtClean="0"/>
              <a:t>programming</a:t>
            </a:r>
            <a:endParaRPr lang="en-US" dirty="0">
              <a:solidFill>
                <a:srgbClr val="0070C0"/>
              </a:solidFill>
            </a:endParaRPr>
          </a:p>
          <a:p>
            <a:pPr marL="0" indent="0">
              <a:buNone/>
            </a:pPr>
            <a:r>
              <a:rPr lang="en-US" dirty="0" smtClean="0">
                <a:solidFill>
                  <a:srgbClr val="E2231A"/>
                </a:solidFill>
              </a:rPr>
              <a:t>	Variable </a:t>
            </a:r>
            <a:r>
              <a:rPr lang="en-US" dirty="0">
                <a:solidFill>
                  <a:srgbClr val="E2231A"/>
                </a:solidFill>
              </a:rPr>
              <a:t>Length:  </a:t>
            </a:r>
            <a:r>
              <a:rPr lang="en-US" dirty="0"/>
              <a:t>LENGTH depends on the values of </a:t>
            </a:r>
            <a:r>
              <a:rPr lang="en-US" dirty="0" smtClean="0"/>
              <a:t>the 	data </a:t>
            </a:r>
            <a:r>
              <a:rPr lang="en-US" dirty="0"/>
              <a:t>collected.  Maximum length is 200 </a:t>
            </a:r>
            <a:r>
              <a:rPr lang="en-US" dirty="0" smtClean="0"/>
              <a:t>characters. Good 	practice is </a:t>
            </a:r>
            <a:r>
              <a:rPr lang="en-US" dirty="0" smtClean="0">
                <a:solidFill>
                  <a:srgbClr val="E2231A"/>
                </a:solidFill>
              </a:rPr>
              <a:t>NOT</a:t>
            </a:r>
            <a:r>
              <a:rPr lang="en-US" dirty="0" smtClean="0"/>
              <a:t> to make LENGTH longer than necessary</a:t>
            </a:r>
          </a:p>
          <a:p>
            <a:endParaRPr lang="en-US" dirty="0" smtClean="0"/>
          </a:p>
          <a:p>
            <a:endParaRPr lang="en-US" dirty="0" smtClean="0"/>
          </a:p>
          <a:p>
            <a:pPr marL="0" indent="0">
              <a:buNone/>
            </a:pPr>
            <a:endParaRPr lang="en-US" dirty="0"/>
          </a:p>
          <a:p>
            <a:pPr marL="0" indent="0">
              <a:buNone/>
            </a:pPr>
            <a:r>
              <a:rPr lang="en-US" dirty="0" smtClean="0">
                <a:solidFill>
                  <a:srgbClr val="E2231A"/>
                </a:solidFill>
              </a:rPr>
              <a:t>	Programming </a:t>
            </a:r>
            <a:r>
              <a:rPr lang="en-US" dirty="0">
                <a:solidFill>
                  <a:srgbClr val="E2231A"/>
                </a:solidFill>
              </a:rPr>
              <a:t>Algorithm:  </a:t>
            </a:r>
            <a:r>
              <a:rPr lang="en-US" dirty="0" smtClean="0"/>
              <a:t>Description of </a:t>
            </a:r>
            <a:r>
              <a:rPr lang="en-US" dirty="0"/>
              <a:t>how variables </a:t>
            </a:r>
            <a:r>
              <a:rPr lang="en-US" dirty="0" smtClean="0"/>
              <a:t>get 	mapped</a:t>
            </a:r>
            <a:r>
              <a:rPr lang="en-US" dirty="0"/>
              <a:t>, generated, transferred, derived, etc. from </a:t>
            </a:r>
            <a:r>
              <a:rPr lang="en-US" dirty="0" smtClean="0"/>
              <a:t>	RAW 	dataset </a:t>
            </a:r>
            <a:r>
              <a:rPr lang="en-US" dirty="0"/>
              <a:t>to SDTM domains (description must be </a:t>
            </a:r>
            <a:r>
              <a:rPr lang="en-US" dirty="0" smtClean="0"/>
              <a:t>	included </a:t>
            </a:r>
            <a:r>
              <a:rPr lang="en-US" dirty="0"/>
              <a:t>in </a:t>
            </a:r>
            <a:r>
              <a:rPr lang="en-US" dirty="0" smtClean="0"/>
              <a:t>	define.xml </a:t>
            </a:r>
            <a:r>
              <a:rPr lang="en-US" dirty="0"/>
              <a:t>if </a:t>
            </a:r>
            <a:r>
              <a:rPr lang="en-US" dirty="0" smtClean="0"/>
              <a:t>variables is derived</a:t>
            </a:r>
            <a:r>
              <a:rPr lang="en-US" dirty="0"/>
              <a:t>)</a:t>
            </a:r>
          </a:p>
          <a:p>
            <a:endParaRPr lang="en-US" dirty="0"/>
          </a:p>
        </p:txBody>
      </p:sp>
      <p:sp>
        <p:nvSpPr>
          <p:cNvPr id="4" name="Date Placeholder 3"/>
          <p:cNvSpPr>
            <a:spLocks noGrp="1"/>
          </p:cNvSpPr>
          <p:nvPr>
            <p:ph type="dt" sz="half" idx="10"/>
          </p:nvPr>
        </p:nvSpPr>
        <p:spPr/>
        <p:txBody>
          <a:bodyPr/>
          <a:lstStyle/>
          <a:p>
            <a:fld id="{B6E77149-9EEC-F946-A4DC-2C4382C03DF0}" type="datetime1">
              <a:rPr lang="en-US" smtClean="0"/>
              <a:t>9/7/2016</a:t>
            </a:fld>
            <a:endParaRPr lang="en-US" dirty="0"/>
          </a:p>
        </p:txBody>
      </p:sp>
      <p:sp>
        <p:nvSpPr>
          <p:cNvPr id="5" name="Footer Placeholder 4"/>
          <p:cNvSpPr>
            <a:spLocks noGrp="1"/>
          </p:cNvSpPr>
          <p:nvPr>
            <p:ph type="ftr" sz="quarter" idx="11"/>
          </p:nvPr>
        </p:nvSpPr>
        <p:spPr/>
        <p:txBody>
          <a:bodyPr/>
          <a:lstStyle/>
          <a:p>
            <a:r>
              <a:rPr lang="en-US" dirty="0" smtClean="0">
                <a:solidFill>
                  <a:srgbClr val="86786F"/>
                </a:solidFill>
                <a:latin typeface="DIN-Regular"/>
                <a:cs typeface="DIN-Regular"/>
              </a:rPr>
              <a:t>Company Confidential  ©2014 Eli Lilly and Company </a:t>
            </a:r>
            <a:endParaRPr lang="en-US" dirty="0"/>
          </a:p>
        </p:txBody>
      </p:sp>
      <p:sp>
        <p:nvSpPr>
          <p:cNvPr id="6" name="Slide Number Placeholder 5"/>
          <p:cNvSpPr>
            <a:spLocks noGrp="1"/>
          </p:cNvSpPr>
          <p:nvPr>
            <p:ph type="sldNum" sz="quarter" idx="12"/>
          </p:nvPr>
        </p:nvSpPr>
        <p:spPr/>
        <p:txBody>
          <a:bodyPr/>
          <a:lstStyle/>
          <a:p>
            <a:fld id="{433333A3-4547-F444-B56E-77A7C57F984C}" type="slidenum">
              <a:rPr lang="en-US" smtClean="0"/>
              <a:pPr/>
              <a:t>9</a:t>
            </a:fld>
            <a:endParaRPr lang="en-US" dirty="0"/>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3314765"/>
            <a:ext cx="2324583" cy="751380"/>
          </a:xfrm>
          <a:prstGeom prst="rect">
            <a:avLst/>
          </a:prstGeom>
          <a:noFill/>
          <a:ln w="9525">
            <a:solidFill>
              <a:srgbClr val="4E76A5"/>
            </a:solidFill>
            <a:miter lim="800000"/>
            <a:headEnd/>
            <a:tailEnd/>
          </a:ln>
          <a:extLst>
            <a:ext uri="{909E8E84-426E-40DD-AFC4-6F175D3DCCD1}">
              <a14:hiddenFill xmlns:a14="http://schemas.microsoft.com/office/drawing/2010/main">
                <a:solidFill>
                  <a:schemeClr val="accent1"/>
                </a:solidFill>
              </a14:hiddenFill>
            </a:ext>
          </a:extLst>
        </p:spPr>
      </p:pic>
      <p:graphicFrame>
        <p:nvGraphicFramePr>
          <p:cNvPr id="11" name="Diagram 10"/>
          <p:cNvGraphicFramePr/>
          <p:nvPr>
            <p:extLst>
              <p:ext uri="{D42A27DB-BD31-4B8C-83A1-F6EECF244321}">
                <p14:modId xmlns:p14="http://schemas.microsoft.com/office/powerpoint/2010/main" val="4182413389"/>
              </p:ext>
            </p:extLst>
          </p:nvPr>
        </p:nvGraphicFramePr>
        <p:xfrm>
          <a:off x="863504" y="5178425"/>
          <a:ext cx="7099878" cy="11779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57284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Graphic spid="11" grpId="0">
        <p:bldAsOne/>
      </p:bldGraphic>
    </p:bldLst>
  </p:timing>
</p:sld>
</file>

<file path=ppt/theme/theme1.xml><?xml version="1.0" encoding="utf-8"?>
<a:theme xmlns:a="http://schemas.openxmlformats.org/drawingml/2006/main" name="CorporatePresentation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EnterpriseDocumentLanguageTaxHTField0 xmlns="33648e8c-5399-4ce0-994e-2f4ddb1c4614">
      <Terms xmlns="http://schemas.microsoft.com/office/infopath/2007/PartnerControls">
        <TermInfo xmlns="http://schemas.microsoft.com/office/infopath/2007/PartnerControls">
          <TermName xmlns="http://schemas.microsoft.com/office/infopath/2007/PartnerControls">eng</TermName>
          <TermId xmlns="http://schemas.microsoft.com/office/infopath/2007/PartnerControls">39540796-0396-4e54-afe9-a602f28bbe8f</TermId>
        </TermInfo>
      </Terms>
    </EnterpriseDocumentLanguageTaxHTField0>
    <EnterpriseRecordSeriesCodeTaxHTField0 xmlns="33648e8c-5399-4ce0-994e-2f4ddb1c4614">
      <Terms xmlns="http://schemas.microsoft.com/office/infopath/2007/PartnerControls">
        <TermInfo xmlns="http://schemas.microsoft.com/office/infopath/2007/PartnerControls">
          <TermName xmlns="http://schemas.microsoft.com/office/infopath/2007/PartnerControls">ADM140</TermName>
          <TermId xmlns="http://schemas.microsoft.com/office/infopath/2007/PartnerControls">fdc85ba1-0671-407c-9ace-d011131f3a70</TermId>
        </TermInfo>
      </Terms>
    </EnterpriseRecordSeriesCodeTaxHTField0>
    <TaxCatchAll xmlns="33648e8c-5399-4ce0-994e-2f4ddb1c4614">
      <Value>4</Value>
      <Value>2</Value>
    </TaxCatchAll>
    <Module xmlns="08107200-407c-4a2a-b397-ad0583d51626">Mod 6</Module>
    <Audience xmlns="08107200-407c-4a2a-b397-ad0583d51626">All</Audie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haredContentType xmlns="Microsoft.SharePoint.Taxonomy.ContentTypeSync" SourceId="dc7d05db-9a88-43f7-9979-b3027636d983" ContentTypeId="0x0101" PreviousValue="false"/>
</file>

<file path=customXml/item4.xml><?xml version="1.0" encoding="utf-8"?>
<ct:contentTypeSchema xmlns:ct="http://schemas.microsoft.com/office/2006/metadata/contentType" xmlns:ma="http://schemas.microsoft.com/office/2006/metadata/properties/metaAttributes" ct:_="" ma:_="" ma:contentTypeName="Document" ma:contentTypeID="0x010100DD309D610488F04B898ED4EDAA44DFB5" ma:contentTypeVersion="5" ma:contentTypeDescription="Create a new document." ma:contentTypeScope="" ma:versionID="d090df8337b68acbbf340b3311d33d37">
  <xsd:schema xmlns:xsd="http://www.w3.org/2001/XMLSchema" xmlns:xs="http://www.w3.org/2001/XMLSchema" xmlns:p="http://schemas.microsoft.com/office/2006/metadata/properties" xmlns:ns2="33648e8c-5399-4ce0-994e-2f4ddb1c4614" xmlns:ns3="08107200-407c-4a2a-b397-ad0583d51626" targetNamespace="http://schemas.microsoft.com/office/2006/metadata/properties" ma:root="true" ma:fieldsID="a5d4308e848062c4d996b8fcd683c3e7" ns2:_="" ns3:_="">
    <xsd:import namespace="33648e8c-5399-4ce0-994e-2f4ddb1c4614"/>
    <xsd:import namespace="08107200-407c-4a2a-b397-ad0583d51626"/>
    <xsd:element name="properties">
      <xsd:complexType>
        <xsd:sequence>
          <xsd:element name="documentManagement">
            <xsd:complexType>
              <xsd:all>
                <xsd:element ref="ns2:TaxCatchAll" minOccurs="0"/>
                <xsd:element ref="ns2:TaxCatchAllLabel" minOccurs="0"/>
                <xsd:element ref="ns2:EnterpriseDocumentLanguageTaxHTField0" minOccurs="0"/>
                <xsd:element ref="ns2:EnterpriseRecordSeriesCodeTaxHTField0" minOccurs="0"/>
                <xsd:element ref="ns3:Audience" minOccurs="0"/>
                <xsd:element ref="ns3:Modul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648e8c-5399-4ce0-994e-2f4ddb1c4614" elementFormDefault="qualified">
    <xsd:import namespace="http://schemas.microsoft.com/office/2006/documentManagement/types"/>
    <xsd:import namespace="http://schemas.microsoft.com/office/infopath/2007/PartnerControls"/>
    <xsd:element name="TaxCatchAll" ma:index="7" nillable="true" ma:displayName="Taxonomy Catch All Column" ma:hidden="true" ma:list="{9e2544b8-8d1d-46e8-9928-48fb20a64101}" ma:internalName="TaxCatchAll" ma:showField="CatchAllData" ma:web="98184e42-8508-4a03-b6bc-f984b222826e">
      <xsd:complexType>
        <xsd:complexContent>
          <xsd:extension base="dms:MultiChoiceLookup">
            <xsd:sequence>
              <xsd:element name="Value" type="dms:Lookup" maxOccurs="unbounded" minOccurs="0" nillable="true"/>
            </xsd:sequence>
          </xsd:extension>
        </xsd:complexContent>
      </xsd:complexType>
    </xsd:element>
    <xsd:element name="TaxCatchAllLabel" ma:index="8" nillable="true" ma:displayName="Taxonomy Catch All Column1" ma:hidden="true" ma:list="{9e2544b8-8d1d-46e8-9928-48fb20a64101}" ma:internalName="TaxCatchAllLabel" ma:readOnly="true" ma:showField="CatchAllDataLabel" ma:web="98184e42-8508-4a03-b6bc-f984b222826e">
      <xsd:complexType>
        <xsd:complexContent>
          <xsd:extension base="dms:MultiChoiceLookup">
            <xsd:sequence>
              <xsd:element name="Value" type="dms:Lookup" maxOccurs="unbounded" minOccurs="0" nillable="true"/>
            </xsd:sequence>
          </xsd:extension>
        </xsd:complexContent>
      </xsd:complexType>
    </xsd:element>
    <xsd:element name="EnterpriseDocumentLanguageTaxHTField0" ma:index="9" ma:taxonomy="true" ma:internalName="EnterpriseDocumentLanguageTaxHTField0" ma:taxonomyFieldName="EnterpriseDocumentLanguage" ma:displayName="Lilly Document Language" ma:readOnly="false" ma:default="2;#eng|39540796-0396-4e54-afe9-a602f28bbe8f" ma:fieldId="{93e5a5e9-0ea5-4512-9a61-30e562d954b4}" ma:sspId="dc7d05db-9a88-43f7-9979-b3027636d983" ma:termSetId="29d92dd9-4caf-4659-961a-1591fcb1f2f5" ma:anchorId="00000000-0000-0000-0000-000000000000" ma:open="false" ma:isKeyword="false">
      <xsd:complexType>
        <xsd:sequence>
          <xsd:element ref="pc:Terms" minOccurs="0" maxOccurs="1"/>
        </xsd:sequence>
      </xsd:complexType>
    </xsd:element>
    <xsd:element name="EnterpriseRecordSeriesCodeTaxHTField0" ma:index="11" ma:taxonomy="true" ma:internalName="EnterpriseRecordSeriesCodeTaxHTField0" ma:taxonomyFieldName="EnterpriseRecordSeriesCode" ma:displayName="Lilly Record Series Code" ma:readOnly="false" ma:default="1;#ADM130|70dc3311-3e76-421c-abfa-d108df48853c" ma:fieldId="{23eb9118-512f-4e30-ae67-b759512ccd2b}" ma:sspId="dc7d05db-9a88-43f7-9979-b3027636d983" ma:termSetId="596d0819-e4b3-4e25-8f9b-94317537e49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8107200-407c-4a2a-b397-ad0583d51626" elementFormDefault="qualified">
    <xsd:import namespace="http://schemas.microsoft.com/office/2006/documentManagement/types"/>
    <xsd:import namespace="http://schemas.microsoft.com/office/infopath/2007/PartnerControls"/>
    <xsd:element name="Audience" ma:index="14" nillable="true" ma:displayName="Audience" ma:format="Dropdown" ma:internalName="Audience">
      <xsd:simpleType>
        <xsd:restriction base="dms:Choice">
          <xsd:enumeration value="CDA"/>
          <xsd:enumeration value="SA"/>
          <xsd:enumeration value="All"/>
        </xsd:restriction>
      </xsd:simpleType>
    </xsd:element>
    <xsd:element name="Module" ma:index="15" nillable="true" ma:displayName="Module" ma:format="Dropdown" ma:internalName="Module">
      <xsd:simpleType>
        <xsd:restriction base="dms:Choice">
          <xsd:enumeration value="Mod 4"/>
          <xsd:enumeration value="Mod 5"/>
          <xsd:enumeration value="Mod 6"/>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A53384-59FE-46DD-A266-F5738D83A6F5}"/>
</file>

<file path=customXml/itemProps2.xml><?xml version="1.0" encoding="utf-8"?>
<ds:datastoreItem xmlns:ds="http://schemas.openxmlformats.org/officeDocument/2006/customXml" ds:itemID="{7275F84F-35CC-4A75-B838-893AF206A057}"/>
</file>

<file path=customXml/itemProps3.xml><?xml version="1.0" encoding="utf-8"?>
<ds:datastoreItem xmlns:ds="http://schemas.openxmlformats.org/officeDocument/2006/customXml" ds:itemID="{8324C485-403B-41FF-BAF3-B6BC02CC29EF}"/>
</file>

<file path=customXml/itemProps4.xml><?xml version="1.0" encoding="utf-8"?>
<ds:datastoreItem xmlns:ds="http://schemas.openxmlformats.org/officeDocument/2006/customXml" ds:itemID="{2D2A26DD-BE13-41E1-B6BF-1883E9E7782C}"/>
</file>

<file path=docProps/app.xml><?xml version="1.0" encoding="utf-8"?>
<Properties xmlns="http://schemas.openxmlformats.org/officeDocument/2006/extended-properties" xmlns:vt="http://schemas.openxmlformats.org/officeDocument/2006/docPropsVTypes">
  <Template>CorporatePresentation1</Template>
  <TotalTime>15062</TotalTime>
  <Words>4151</Words>
  <Application>Microsoft Office PowerPoint</Application>
  <PresentationFormat>On-screen Show (4:3)</PresentationFormat>
  <Paragraphs>721</Paragraphs>
  <Slides>59</Slides>
  <Notes>45</Notes>
  <HiddenSlides>27</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59</vt:i4>
      </vt:variant>
    </vt:vector>
  </HeadingPairs>
  <TitlesOfParts>
    <vt:vector size="67" baseType="lpstr">
      <vt:lpstr>Arial</vt:lpstr>
      <vt:lpstr>Calibri</vt:lpstr>
      <vt:lpstr>Comic Sans MS</vt:lpstr>
      <vt:lpstr>DIN-Bold</vt:lpstr>
      <vt:lpstr>DIN-Regular</vt:lpstr>
      <vt:lpstr>Wingdings</vt:lpstr>
      <vt:lpstr>CorporatePresentation1</vt:lpstr>
      <vt:lpstr>Worksheet</vt:lpstr>
      <vt:lpstr>Notes to Instructor</vt:lpstr>
      <vt:lpstr>Electronic Documents Required</vt:lpstr>
      <vt:lpstr>Lilly Workshop Module 6  SDTM Interventions Domains</vt:lpstr>
      <vt:lpstr>Objectives</vt:lpstr>
      <vt:lpstr>Lilly – Data Element Definitions (DEDs)</vt:lpstr>
      <vt:lpstr>Making Connections</vt:lpstr>
      <vt:lpstr>Reminder of Big Picture Steps</vt:lpstr>
      <vt:lpstr>To Understand the Connection</vt:lpstr>
      <vt:lpstr>Metadata Not in SDTM IG</vt:lpstr>
      <vt:lpstr>Metadata Not in SDTM IG</vt:lpstr>
      <vt:lpstr>Example Lilly CRF [IRAD3001]</vt:lpstr>
      <vt:lpstr>Example Lilly DED (Procedures)</vt:lpstr>
      <vt:lpstr>Example Lilly DED (Procedures)</vt:lpstr>
      <vt:lpstr>Example Lilly Standard (PR)</vt:lpstr>
      <vt:lpstr>Lilly Module 6 Exercise #1 </vt:lpstr>
      <vt:lpstr>Lilly Mod 6 Exercise #1</vt:lpstr>
      <vt:lpstr>Exercise #1Step by Step</vt:lpstr>
      <vt:lpstr>Possible Answer</vt:lpstr>
      <vt:lpstr>Interventions Domains</vt:lpstr>
      <vt:lpstr>Class:  Interventions</vt:lpstr>
      <vt:lpstr>Interventions and Type of Variables</vt:lpstr>
      <vt:lpstr>Interventions:  xxTRT</vt:lpstr>
      <vt:lpstr>Interventions Qualifiers</vt:lpstr>
      <vt:lpstr>Interventions Variables</vt:lpstr>
      <vt:lpstr>Closer Look at Some Interventions Domains</vt:lpstr>
      <vt:lpstr>Concomitant Medications (CM) </vt:lpstr>
      <vt:lpstr>Pre-Specified on CRF</vt:lpstr>
      <vt:lpstr>CM Units</vt:lpstr>
      <vt:lpstr>Exposure Domains (EX and EC)</vt:lpstr>
      <vt:lpstr>Exposure Example: Raw Data</vt:lpstr>
      <vt:lpstr>Exposure Example: SDTM Data</vt:lpstr>
      <vt:lpstr>Intervention Variables Not in EX </vt:lpstr>
      <vt:lpstr>Substance Use (SU)</vt:lpstr>
      <vt:lpstr>Lilly Module 6 Exercise #1 </vt:lpstr>
      <vt:lpstr>Lilly Mod 6 Exercise #1</vt:lpstr>
      <vt:lpstr>Lilly Systemic Therapy CRF [SYST3001_V4_exercise]</vt:lpstr>
      <vt:lpstr>Exercise #1 –Step by Step</vt:lpstr>
      <vt:lpstr>Getting Started: First Variable</vt:lpstr>
      <vt:lpstr>Getting Started: First Variable</vt:lpstr>
      <vt:lpstr>Getting Started: First Variable</vt:lpstr>
      <vt:lpstr>Getting Started: First Variable</vt:lpstr>
      <vt:lpstr>Getting Started: First Variable</vt:lpstr>
      <vt:lpstr>Getting Started: First Variable</vt:lpstr>
      <vt:lpstr>Exercise #1 –Step by Step</vt:lpstr>
      <vt:lpstr>Possible Answer</vt:lpstr>
      <vt:lpstr>Lilly Module 6 Exercise #2 </vt:lpstr>
      <vt:lpstr>Lilly Mod 6 Exercise #2</vt:lpstr>
      <vt:lpstr>Exercise # 2 –Step by Step</vt:lpstr>
      <vt:lpstr>Getting Started</vt:lpstr>
      <vt:lpstr>Getting Started</vt:lpstr>
      <vt:lpstr>Getting Started</vt:lpstr>
      <vt:lpstr>Getting Started</vt:lpstr>
      <vt:lpstr>Getting Started</vt:lpstr>
      <vt:lpstr>Getting Started</vt:lpstr>
      <vt:lpstr>Getting Started</vt:lpstr>
      <vt:lpstr>Exercise # 2 –Step by Step</vt:lpstr>
      <vt:lpstr>Possible Answer</vt:lpstr>
      <vt:lpstr>Summary</vt:lpstr>
      <vt:lpstr>End of Lilly Module 6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to Instructor</dc:title>
  <dc:creator>Shelley Dunn</dc:creator>
  <cp:lastModifiedBy>Sue Sullivan</cp:lastModifiedBy>
  <cp:revision>364</cp:revision>
  <dcterms:created xsi:type="dcterms:W3CDTF">2014-11-26T22:50:11Z</dcterms:created>
  <dcterms:modified xsi:type="dcterms:W3CDTF">2016-09-07T22:10:09Z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600</vt:r8>
  </property>
  <property fmtid="{D5CDD505-2E9C-101B-9397-08002B2CF9AE}" pid="3" name="EnterpriseDocumentLanguage">
    <vt:lpwstr>2;#eng|39540796-0396-4e54-afe9-a602f28bbe8f</vt:lpwstr>
  </property>
  <property fmtid="{D5CDD505-2E9C-101B-9397-08002B2CF9AE}" pid="4" name="EnterpriseRecordSeriesCode">
    <vt:lpwstr>4;#ADM140|fdc85ba1-0671-407c-9ace-d011131f3a70</vt:lpwstr>
  </property>
  <property fmtid="{D5CDD505-2E9C-101B-9397-08002B2CF9AE}" pid="5" name="ContentTypeId">
    <vt:lpwstr>0x010100DD309D610488F04B898ED4EDAA44DFB5</vt:lpwstr>
  </property>
  <property fmtid="{D5CDD505-2E9C-101B-9397-08002B2CF9AE}" pid="6" name="EnterpriseSensitivityClassification">
    <vt:lpwstr>3;#GREEN|ec74153f-63be-46a4-ae5f-1b86c809897d</vt:lpwstr>
  </property>
  <property fmtid="{D5CDD505-2E9C-101B-9397-08002B2CF9AE}" pid="7" name="EnterpriseSensitivityClassificationTaxHTField0">
    <vt:lpwstr>GREEN|ec74153f-63be-46a4-ae5f-1b86c809897d</vt:lpwstr>
  </property>
</Properties>
</file>